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embeddedFontLst>
    <p:embeddedFont>
      <p:font typeface="Nunito" pitchFamily="2" charset="0"/>
      <p:regular r:id="rId50"/>
      <p:bold r:id="rId51"/>
      <p:italic r:id="rId52"/>
      <p:boldItalic r:id="rId53"/>
    </p:embeddedFont>
    <p:embeddedFont>
      <p:font typeface="Play" panose="020B0604020202020204" charset="0"/>
      <p:regular r:id="rId54"/>
      <p:bold r:id="rId55"/>
    </p:embeddedFont>
    <p:embeddedFont>
      <p:font typeface="Roboto" panose="02000000000000000000" pitchFamily="2" charset="0"/>
      <p:regular r:id="rId56"/>
      <p:bold r:id="rId57"/>
      <p:italic r:id="rId58"/>
      <p:boldItalic r:id="rId59"/>
    </p:embeddedFont>
    <p:embeddedFont>
      <p:font typeface="Roboto Slab" pitchFamily="2"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jSv6M/oCXnuabr3H6SqwYi0f2p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2A2BF4-638E-4CA1-874C-5C0C20A63E2F}">
  <a:tblStyle styleId="{B72A2BF4-638E-4CA1-874C-5C0C20A63E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cc0134df67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cc0134df6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shows an EDA of spatial frequencies for images of different classes. </a:t>
            </a:r>
            <a:endParaRPr/>
          </a:p>
          <a:p>
            <a:pPr marL="0" lvl="0" indent="0" algn="l" rtl="0">
              <a:spcBef>
                <a:spcPts val="0"/>
              </a:spcBef>
              <a:spcAft>
                <a:spcPts val="0"/>
              </a:spcAft>
              <a:buNone/>
            </a:pPr>
            <a:endParaRPr/>
          </a:p>
          <a:p>
            <a:pPr marL="0" lvl="0" indent="0" algn="l" rtl="0">
              <a:spcBef>
                <a:spcPts val="0"/>
              </a:spcBef>
              <a:spcAft>
                <a:spcPts val="0"/>
              </a:spcAft>
              <a:buNone/>
            </a:pPr>
            <a:r>
              <a:rPr lang="en-US"/>
              <a:t>Although the histograms look similar, there are subtle differences in the distribution that can picked by the classifiers.</a:t>
            </a:r>
            <a:endParaRPr/>
          </a:p>
          <a:p>
            <a:pPr marL="0" lvl="0" indent="0" algn="l" rtl="0">
              <a:spcBef>
                <a:spcPts val="0"/>
              </a:spcBef>
              <a:spcAft>
                <a:spcPts val="0"/>
              </a:spcAft>
              <a:buNone/>
            </a:pPr>
            <a:endParaRPr/>
          </a:p>
          <a:p>
            <a:pPr marL="0" lvl="0" indent="0" algn="l" rtl="0">
              <a:spcBef>
                <a:spcPts val="0"/>
              </a:spcBef>
              <a:spcAft>
                <a:spcPts val="0"/>
              </a:spcAft>
              <a:buNone/>
            </a:pPr>
            <a:r>
              <a:rPr lang="en-US"/>
              <a:t>&lt;NEXT SLIDE PLS&gt;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cc0134df67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cc0134df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c0134df67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c0134df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The next feature that we cover is SIFT (Scale independent Feature Transform)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SIFT feature extraction works by identifying keypoints in an image. </a:t>
            </a:r>
            <a:r>
              <a:rPr lang="en-US">
                <a:solidFill>
                  <a:schemeClr val="dk1"/>
                </a:solidFill>
              </a:rPr>
              <a:t>Each keypoint is represented by a 128 dimension vector. Keypoints identify </a:t>
            </a:r>
            <a:r>
              <a:rPr lang="en-US"/>
              <a:t>scale and rotation invariant localized features in an image.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EDA is needed to limit the number of keypoints and reduce noise. We fine tune edgeThreshold and contrastThreshold to limit the number of keypoints.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Using K-Means, we cluster keypoints with similar characteristics, effectively creating a bag of visual words</a:t>
            </a:r>
            <a:endParaRPr/>
          </a:p>
          <a:p>
            <a:pPr marL="0" lvl="0" indent="0" algn="l" rtl="0">
              <a:spcBef>
                <a:spcPts val="0"/>
              </a:spcBef>
              <a:spcAft>
                <a:spcPts val="0"/>
              </a:spcAft>
              <a:buClr>
                <a:schemeClr val="dk1"/>
              </a:buClr>
              <a:buSzPts val="1100"/>
              <a:buFont typeface="Arial"/>
              <a:buNone/>
            </a:pPr>
            <a:r>
              <a:rPr lang="en-US"/>
              <a:t>For each image, we create a histogram of visual words (on the set of training images)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SIFT feature extraction is a time-consuming process (About 30 mins for 4500 images).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With PCA, we can reduce the number of feature vectors to less than 10 components.</a:t>
            </a:r>
            <a:endParaRPr/>
          </a:p>
          <a:p>
            <a:pPr marL="0" lvl="0" indent="0" algn="l" rtl="0">
              <a:spcBef>
                <a:spcPts val="0"/>
              </a:spcBef>
              <a:spcAft>
                <a:spcPts val="0"/>
              </a:spcAft>
              <a:buClr>
                <a:schemeClr val="dk1"/>
              </a:buClr>
              <a:buSzPts val="1100"/>
              <a:buFont typeface="Arial"/>
              <a:buNone/>
            </a:pPr>
            <a:r>
              <a:rPr lang="en-US"/>
              <a:t>Although the training time for this feature is &lt; 100 seconds, the accuracy with this approach was really bad.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&lt;NEXT SLIDE&gt;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cc0134df67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cc0134df6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Some of the feature like SIFT or HOG are high dimensional by nature.</a:t>
            </a:r>
            <a:endParaRPr/>
          </a:p>
          <a:p>
            <a:pPr marL="0" lvl="0" indent="0" algn="l" rtl="0">
              <a:spcBef>
                <a:spcPts val="0"/>
              </a:spcBef>
              <a:spcAft>
                <a:spcPts val="0"/>
              </a:spcAft>
              <a:buClr>
                <a:schemeClr val="dk1"/>
              </a:buClr>
              <a:buSzPts val="1100"/>
              <a:buFont typeface="Arial"/>
              <a:buNone/>
            </a:pPr>
            <a:r>
              <a:rPr lang="en-US"/>
              <a:t>Higher dimensional features incur more computational cost;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PCA provides a simpler way to reduce dimensionality.</a:t>
            </a:r>
            <a:endParaRPr/>
          </a:p>
          <a:p>
            <a:pPr marL="0" lvl="0" indent="0" algn="l" rtl="0">
              <a:spcBef>
                <a:spcPts val="0"/>
              </a:spcBef>
              <a:spcAft>
                <a:spcPts val="0"/>
              </a:spcAft>
              <a:buClr>
                <a:schemeClr val="dk1"/>
              </a:buClr>
              <a:buSzPts val="1100"/>
              <a:buFont typeface="Arial"/>
              <a:buNone/>
            </a:pPr>
            <a:r>
              <a:rPr lang="en-US"/>
              <a:t>We run PCA to identify features that have maximal impact on </a:t>
            </a:r>
            <a:r>
              <a:rPr lang="en-US">
                <a:solidFill>
                  <a:schemeClr val="dk1"/>
                </a:solidFill>
              </a:rPr>
              <a:t>dataset </a:t>
            </a:r>
            <a:r>
              <a:rPr lang="en-US"/>
              <a:t>variability.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We use tSNE to visualize clustering of data based on the principal components.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Subsequent stages of our pipeline will enforce standard scaling and a PCA fit-transform, before training classifers.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&lt;NEXT SLIDE&gt;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c1a4ef72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cc1a4ef7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an example of the PCA elbow plot and tSNE plot for the HSV feature set. </a:t>
            </a:r>
            <a:endParaRPr/>
          </a:p>
          <a:p>
            <a:pPr marL="0" lvl="0" indent="0" algn="l" rtl="0">
              <a:spcBef>
                <a:spcPts val="0"/>
              </a:spcBef>
              <a:spcAft>
                <a:spcPts val="0"/>
              </a:spcAft>
              <a:buNone/>
            </a:pPr>
            <a:endParaRPr/>
          </a:p>
          <a:p>
            <a:pPr marL="0" lvl="0" indent="0" algn="l" rtl="0">
              <a:spcBef>
                <a:spcPts val="0"/>
              </a:spcBef>
              <a:spcAft>
                <a:spcPts val="0"/>
              </a:spcAft>
              <a:buNone/>
            </a:pPr>
            <a:r>
              <a:rPr lang="en-US"/>
              <a:t>&lt;NEXT SLIDE&gt;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cc0134df67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cc0134df6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We use Random Forest and SVM classifiers for our project.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Random Forest Classifiers are known to perform well with large datasets and are suited for multiclass problems.</a:t>
            </a:r>
            <a:endParaRPr/>
          </a:p>
          <a:p>
            <a:pPr marL="0" lvl="0" indent="0" algn="l" rtl="0">
              <a:spcBef>
                <a:spcPts val="0"/>
              </a:spcBef>
              <a:spcAft>
                <a:spcPts val="0"/>
              </a:spcAft>
              <a:buClr>
                <a:schemeClr val="dk1"/>
              </a:buClr>
              <a:buSzPts val="1100"/>
              <a:buFont typeface="Arial"/>
              <a:buNone/>
            </a:pPr>
            <a:r>
              <a:rPr lang="en-US"/>
              <a:t>SVMs, on the other hand employ a one-vs-rest approach for multi-class problems. SVMs can segregate data on linear, polynomial and radial boundaries which makes them suitable for multi-dimensional data.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Random Forest Classifiers require hyperparameter tuning - including number of trees and the depth of each tree.</a:t>
            </a:r>
            <a:endParaRPr/>
          </a:p>
          <a:p>
            <a:pPr marL="0" lvl="0" indent="0" algn="l" rtl="0">
              <a:spcBef>
                <a:spcPts val="0"/>
              </a:spcBef>
              <a:spcAft>
                <a:spcPts val="0"/>
              </a:spcAft>
              <a:buClr>
                <a:schemeClr val="dk1"/>
              </a:buClr>
              <a:buSzPts val="1100"/>
              <a:buFont typeface="Arial"/>
              <a:buNone/>
            </a:pPr>
            <a:r>
              <a:rPr lang="en-US"/>
              <a:t>SVM also require hyperparameter tuning including choice of kernel and the cost-value</a:t>
            </a:r>
            <a:endParaRPr/>
          </a:p>
          <a:p>
            <a:pPr marL="0" lvl="0" indent="0" algn="l" rtl="0">
              <a:spcBef>
                <a:spcPts val="0"/>
              </a:spcBef>
              <a:spcAft>
                <a:spcPts val="0"/>
              </a:spcAft>
              <a:buClr>
                <a:schemeClr val="dk1"/>
              </a:buClr>
              <a:buSzPts val="1100"/>
              <a:buFont typeface="Arial"/>
              <a:buNone/>
            </a:pPr>
            <a:r>
              <a:rPr lang="en-US"/>
              <a:t>Both these hyperparameters are obtained by using GridSearch.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i will now hand this off to Maiya for further presentation.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&lt;NEXT SLIDE&gt;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bf2d9463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cbf2d946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cbdbb1409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cbdbb140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cbfc0450c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cbfc0450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cbfc0450ca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cbfc0450c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bcd9c780f_1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bcd9c780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bf2d9463b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cbf2d9463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bf2d9463b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cbf2d9463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Reiterate findings, conclusion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cc63baed1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cc63baed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cbcd9c780f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cbcd9c780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c3a9d71fa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Are there any techniques to extract unique signatures for a given class (based on frequency, phase characteristics)?</a:t>
            </a:r>
            <a:endParaRPr/>
          </a:p>
          <a:p>
            <a:pPr marL="0" lvl="0" indent="0" algn="l" rtl="0">
              <a:spcBef>
                <a:spcPts val="0"/>
              </a:spcBef>
              <a:spcAft>
                <a:spcPts val="0"/>
              </a:spcAft>
              <a:buNone/>
            </a:pPr>
            <a:r>
              <a:rPr lang="en-US">
                <a:solidFill>
                  <a:schemeClr val="dk1"/>
                </a:solidFill>
              </a:rPr>
              <a:t>All images will have the sharp cutoff at the edges. Should we be applying gaussian filters to smoothen the edges?</a:t>
            </a:r>
            <a:endParaRPr/>
          </a:p>
        </p:txBody>
      </p:sp>
      <p:sp>
        <p:nvSpPr>
          <p:cNvPr id="318" name="Google Shape;318;g2c3a9d71fad_1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c3a9d71fa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Identify keypoints that are scale and orientation invariant</a:t>
            </a:r>
            <a:endParaRPr/>
          </a:p>
          <a:p>
            <a:pPr marL="0" lvl="0" indent="0" algn="l" rtl="0">
              <a:spcBef>
                <a:spcPts val="0"/>
              </a:spcBef>
              <a:spcAft>
                <a:spcPts val="0"/>
              </a:spcAft>
              <a:buNone/>
            </a:pPr>
            <a:r>
              <a:rPr lang="en-US"/>
              <a:t>These are good for identifying keypoints that have constant spatial relationships, if all of them belong to the same class. How can this help in classification of random images?</a:t>
            </a:r>
            <a:endParaRPr/>
          </a:p>
        </p:txBody>
      </p:sp>
      <p:sp>
        <p:nvSpPr>
          <p:cNvPr id="325" name="Google Shape;325;g2c3a9d71fad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cbcd9c780f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cbcd9c780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Points in </a:t>
            </a:r>
            <a:r>
              <a:rPr lang="en-US">
                <a:solidFill>
                  <a:srgbClr val="FF0000"/>
                </a:solidFill>
              </a:rPr>
              <a:t>red</a:t>
            </a:r>
            <a:r>
              <a:rPr lang="en-US"/>
              <a:t> need to be completed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c7f2f6754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c7f2f675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cb2b60a18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cb2b60a1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cb2b60a181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cb2b60a18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cb2b60a181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cb2b60a18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cb2b60a181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cb2b60a18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cb2b60a181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cb2b60a18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cb2b60a181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cb2b60a18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cb2b60a181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cb2b60a18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cb2b60a181_0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cb2b60a18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cb2b60a181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cb2b60a18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cbf2d9463b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cbf2d9463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project is motivated by classifying satellite images to understand land use and changes in land-use over time.  And this kind of information is useful for climate studies, defense and war, and many other applications.</a:t>
            </a:r>
            <a:endParaRPr/>
          </a:p>
          <a:p>
            <a:pPr marL="0" lvl="0" indent="0" algn="l" rtl="0">
              <a:spcBef>
                <a:spcPts val="0"/>
              </a:spcBef>
              <a:spcAft>
                <a:spcPts val="0"/>
              </a:spcAft>
              <a:buNone/>
            </a:pPr>
            <a:endParaRPr/>
          </a:p>
          <a:p>
            <a:pPr marL="0" lvl="0" indent="0" algn="l" rtl="0">
              <a:spcBef>
                <a:spcPts val="0"/>
              </a:spcBef>
              <a:spcAft>
                <a:spcPts val="0"/>
              </a:spcAft>
              <a:buNone/>
            </a:pPr>
            <a:r>
              <a:rPr lang="en-US"/>
              <a:t>To do this, we used PattenNet, which is a high-resolution dataset that was generated from Google Earth imagery.  It includes 38 classes, each of which has 800 manually labeled JPEG images.  And for our project, we limited our scope to 10 classes that had a fairly even mix of man-made vs. natural and water vs. land scenes.  So you can see at the right here some examples of the ten classes, which were parking space, beach, forest, overpass, river, dense residential, swimming pool, chaparral, freeway, and harbor.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cb2b60a181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cb2b60a18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cb2b60a181_0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cb2b60a18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cb2b60a181_0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cb2b60a18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cb2b60a181_0_1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cb2b60a18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cb2b60a181_0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cb2b60a18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cbdbb1409f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cbdbb1409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cbdbb1409f_1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cbdbb1409f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cbfc0450ca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cbfc0450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bf2d9463b_0_5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bf2d9463b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schematic shows an overview of our data pipeline.</a:t>
            </a:r>
            <a:endParaRPr/>
          </a:p>
          <a:p>
            <a:pPr marL="0" lvl="0" indent="0" algn="l" rtl="0">
              <a:spcBef>
                <a:spcPts val="0"/>
              </a:spcBef>
              <a:spcAft>
                <a:spcPts val="0"/>
              </a:spcAft>
              <a:buNone/>
            </a:pPr>
            <a:endParaRPr/>
          </a:p>
          <a:p>
            <a:pPr marL="0" lvl="0" indent="0" algn="l" rtl="0">
              <a:spcBef>
                <a:spcPts val="0"/>
              </a:spcBef>
              <a:spcAft>
                <a:spcPts val="0"/>
              </a:spcAft>
              <a:buNone/>
            </a:pPr>
            <a:r>
              <a:rPr lang="en-US"/>
              <a:t>So we first retrieved the data, and immediately split it into train/validation/test subsets at a 60:20:20 ratio.  Following that we preprocessed and inspected the data to remove corrupted images, ensured uniformity in resolution and size, and of course we did a bunch of EDA on the train subset for sanity checks.</a:t>
            </a:r>
            <a:endParaRPr/>
          </a:p>
          <a:p>
            <a:pPr marL="0" lvl="0" indent="0" algn="l" rtl="0">
              <a:spcBef>
                <a:spcPts val="0"/>
              </a:spcBef>
              <a:spcAft>
                <a:spcPts val="0"/>
              </a:spcAft>
              <a:buNone/>
            </a:pPr>
            <a:endParaRPr/>
          </a:p>
          <a:p>
            <a:pPr marL="0" lvl="0" indent="0" algn="l" rtl="0">
              <a:spcBef>
                <a:spcPts val="0"/>
              </a:spcBef>
              <a:spcAft>
                <a:spcPts val="0"/>
              </a:spcAft>
              <a:buNone/>
            </a:pPr>
            <a:r>
              <a:rPr lang="en-US"/>
              <a:t>We then used the train subset to explore a bunch of features, and after selecting them we extracted them and generated a concatenated feature vector for each image.  And we used the train subset to perform z-standardization and PCA, during which we did a bunch more EDA like tSNE and elbow plots.  We applied those transformations to all of the images to compress the feature vectors.</a:t>
            </a:r>
            <a:endParaRPr/>
          </a:p>
          <a:p>
            <a:pPr marL="0" lvl="0" indent="0" algn="l" rtl="0">
              <a:spcBef>
                <a:spcPts val="0"/>
              </a:spcBef>
              <a:spcAft>
                <a:spcPts val="0"/>
              </a:spcAft>
              <a:buNone/>
            </a:pPr>
            <a:endParaRPr/>
          </a:p>
          <a:p>
            <a:pPr marL="0" lvl="0" indent="0" algn="l" rtl="0">
              <a:spcBef>
                <a:spcPts val="0"/>
              </a:spcBef>
              <a:spcAft>
                <a:spcPts val="0"/>
              </a:spcAft>
              <a:buNone/>
            </a:pPr>
            <a:r>
              <a:rPr lang="en-US"/>
              <a:t>And then we used the train subset to train two classifiers.  Using the validation subset to evaluate performance, we fine-tuned our models.  And finally we deployed our tuned models on the train subset to evaluate computational and predictive performance.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t>
            </a:r>
            <a:endParaRPr/>
          </a:p>
          <a:p>
            <a:pPr marL="0" lvl="0" indent="0" algn="l" rtl="0">
              <a:spcBef>
                <a:spcPts val="0"/>
              </a:spcBef>
              <a:spcAft>
                <a:spcPts val="0"/>
              </a:spcAft>
              <a:buNone/>
            </a:pPr>
            <a:endParaRPr/>
          </a:p>
          <a:p>
            <a:pPr marL="0" lvl="0" indent="0" algn="l" rtl="0">
              <a:spcBef>
                <a:spcPts val="0"/>
              </a:spcBef>
              <a:spcAft>
                <a:spcPts val="0"/>
              </a:spcAft>
              <a:buNone/>
            </a:pPr>
            <a:r>
              <a:rPr lang="en-US"/>
              <a:t>Preprocess / inspect data</a:t>
            </a:r>
            <a:endParaRPr/>
          </a:p>
          <a:p>
            <a:pPr marL="0" lvl="0" indent="0" algn="l" rtl="0">
              <a:spcBef>
                <a:spcPts val="0"/>
              </a:spcBef>
              <a:spcAft>
                <a:spcPts val="0"/>
              </a:spcAft>
              <a:buNone/>
            </a:pPr>
            <a:r>
              <a:rPr lang="en-US"/>
              <a:t>	Remove corrupted images</a:t>
            </a:r>
            <a:endParaRPr/>
          </a:p>
          <a:p>
            <a:pPr marL="0" lvl="0" indent="0" algn="l" rtl="0">
              <a:spcBef>
                <a:spcPts val="0"/>
              </a:spcBef>
              <a:spcAft>
                <a:spcPts val="0"/>
              </a:spcAft>
              <a:buNone/>
            </a:pPr>
            <a:r>
              <a:rPr lang="en-US"/>
              <a:t>	Inspect datatypes</a:t>
            </a:r>
            <a:endParaRPr/>
          </a:p>
          <a:p>
            <a:pPr marL="0" lvl="0" indent="0" algn="l" rtl="0">
              <a:spcBef>
                <a:spcPts val="0"/>
              </a:spcBef>
              <a:spcAft>
                <a:spcPts val="0"/>
              </a:spcAft>
              <a:buNone/>
            </a:pPr>
            <a:r>
              <a:rPr lang="en-US"/>
              <a:t>	Ensure uniformity in resolution and size</a:t>
            </a:r>
            <a:endParaRPr/>
          </a:p>
          <a:p>
            <a:pPr marL="0" lvl="0" indent="0" algn="l" rtl="0">
              <a:spcBef>
                <a:spcPts val="0"/>
              </a:spcBef>
              <a:spcAft>
                <a:spcPts val="0"/>
              </a:spcAft>
              <a:buNone/>
            </a:pPr>
            <a:r>
              <a:rPr lang="en-US"/>
              <a:t>	We did a bunch of EDA on the train subset as sanity checks</a:t>
            </a:r>
            <a:endParaRPr/>
          </a:p>
          <a:p>
            <a:pPr marL="0" lvl="0" indent="0" algn="l" rtl="0">
              <a:spcBef>
                <a:spcPts val="0"/>
              </a:spcBef>
              <a:spcAft>
                <a:spcPts val="0"/>
              </a:spcAft>
              <a:buNone/>
            </a:pPr>
            <a:endParaRPr/>
          </a:p>
          <a:p>
            <a:pPr marL="0" lvl="0" indent="0" algn="l" rtl="0">
              <a:spcBef>
                <a:spcPts val="0"/>
              </a:spcBef>
              <a:spcAft>
                <a:spcPts val="0"/>
              </a:spcAft>
              <a:buNone/>
            </a:pPr>
            <a:r>
              <a:rPr lang="en-US"/>
              <a:t>Extract/concatenate feature vectors</a:t>
            </a:r>
            <a:endParaRPr/>
          </a:p>
          <a:p>
            <a:pPr marL="0" lvl="0" indent="0" algn="l" rtl="0">
              <a:spcBef>
                <a:spcPts val="0"/>
              </a:spcBef>
              <a:spcAft>
                <a:spcPts val="0"/>
              </a:spcAft>
              <a:buNone/>
            </a:pPr>
            <a:r>
              <a:rPr lang="en-US"/>
              <a:t>	Here we explored using several features and there was quite a bit of iteration and EDA</a:t>
            </a:r>
            <a:endParaRPr/>
          </a:p>
          <a:p>
            <a:pPr marL="0" lvl="0" indent="0" algn="l" rtl="0">
              <a:spcBef>
                <a:spcPts val="0"/>
              </a:spcBef>
              <a:spcAft>
                <a:spcPts val="0"/>
              </a:spcAft>
              <a:buNone/>
            </a:pPr>
            <a:r>
              <a:rPr lang="en-US"/>
              <a:t>	Ultimately we selected 6 feature sets for inclusion in the final model and concatenated them together</a:t>
            </a:r>
            <a:endParaRPr/>
          </a:p>
          <a:p>
            <a:pPr marL="0" lvl="0" indent="0" algn="l" rtl="0">
              <a:spcBef>
                <a:spcPts val="0"/>
              </a:spcBef>
              <a:spcAft>
                <a:spcPts val="0"/>
              </a:spcAft>
              <a:buNone/>
            </a:pPr>
            <a:endParaRPr/>
          </a:p>
          <a:p>
            <a:pPr marL="0" lvl="0" indent="0" algn="l" rtl="0">
              <a:spcBef>
                <a:spcPts val="0"/>
              </a:spcBef>
              <a:spcAft>
                <a:spcPts val="0"/>
              </a:spcAft>
              <a:buNone/>
            </a:pPr>
            <a:r>
              <a:rPr lang="en-US"/>
              <a:t>Perform standardization &amp; PCA</a:t>
            </a:r>
            <a:endParaRPr/>
          </a:p>
          <a:p>
            <a:pPr marL="0" lvl="0" indent="0" algn="l" rtl="0">
              <a:spcBef>
                <a:spcPts val="0"/>
              </a:spcBef>
              <a:spcAft>
                <a:spcPts val="0"/>
              </a:spcAft>
              <a:buNone/>
            </a:pPr>
            <a:r>
              <a:rPr lang="en-US"/>
              <a:t>	Used the train subset to determine z-standardization and PC model</a:t>
            </a:r>
            <a:endParaRPr/>
          </a:p>
          <a:p>
            <a:pPr marL="0" lvl="0" indent="0" algn="l" rtl="0">
              <a:spcBef>
                <a:spcPts val="0"/>
              </a:spcBef>
              <a:spcAft>
                <a:spcPts val="0"/>
              </a:spcAft>
              <a:buNone/>
            </a:pPr>
            <a:endParaRPr/>
          </a:p>
          <a:p>
            <a:pPr marL="0" lvl="0" indent="0" algn="l" rtl="0">
              <a:spcBef>
                <a:spcPts val="0"/>
              </a:spcBef>
              <a:spcAft>
                <a:spcPts val="0"/>
              </a:spcAft>
              <a:buNone/>
            </a:pPr>
            <a:r>
              <a:rPr lang="en-US"/>
              <a:t>Apply transformations</a:t>
            </a:r>
            <a:endParaRPr/>
          </a:p>
          <a:p>
            <a:pPr marL="0" lvl="0" indent="0" algn="l" rtl="0">
              <a:spcBef>
                <a:spcPts val="0"/>
              </a:spcBef>
              <a:spcAft>
                <a:spcPts val="0"/>
              </a:spcAft>
              <a:buNone/>
            </a:pPr>
            <a:r>
              <a:rPr lang="en-US"/>
              <a:t>	Applied the transformations to the </a:t>
            </a:r>
            <a:endParaRPr/>
          </a:p>
          <a:p>
            <a:pPr marL="0" lvl="0" indent="0" algn="l" rtl="0">
              <a:spcBef>
                <a:spcPts val="0"/>
              </a:spcBef>
              <a:spcAft>
                <a:spcPts val="0"/>
              </a:spcAft>
              <a:buNone/>
            </a:pPr>
            <a:r>
              <a:rPr lang="en-US"/>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ultimately we selected 6 feature-sets for each image, which resulted in 1412 values in each feature vector.  And we used color channel information, orientation, texture, and frequency data, as well as a complex feature set using SIFT with Bag of Visual Words.</a:t>
            </a:r>
            <a:endParaRPr/>
          </a:p>
        </p:txBody>
      </p:sp>
      <p:sp>
        <p:nvSpPr>
          <p:cNvPr id="98" name="Google Shape;9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cbf2d9463b_0_5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cbf2d9463b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I just mentioned, we used color channel information for our features since we saw some pretty big differences during EDA.  We computed the mean and standard deviation of each RGB channel, and we also included HSV histograms with 25 bins per channel.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cbf2d9463b_0_6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cbf2d9463b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computed the HOG to include features related to local orientation.</a:t>
            </a:r>
            <a:endParaRPr/>
          </a:p>
          <a:p>
            <a:pPr marL="0" lvl="0" indent="0" algn="l" rtl="0">
              <a:spcBef>
                <a:spcPts val="0"/>
              </a:spcBef>
              <a:spcAft>
                <a:spcPts val="0"/>
              </a:spcAft>
              <a:buNone/>
            </a:pPr>
            <a:endParaRPr/>
          </a:p>
          <a:p>
            <a:pPr marL="0" lvl="0" indent="0" algn="l" rtl="0">
              <a:spcBef>
                <a:spcPts val="0"/>
              </a:spcBef>
              <a:spcAft>
                <a:spcPts val="0"/>
              </a:spcAft>
              <a:buNone/>
            </a:pPr>
            <a:r>
              <a:rPr lang="en-US"/>
              <a:t>And we also included the means of GLCM properties computed using a fixed offset at four angles, which allowed for inclusion of features related to texture.</a:t>
            </a:r>
            <a:endParaRPr/>
          </a:p>
          <a:p>
            <a:pPr marL="0" lvl="0" indent="0" algn="l" rtl="0">
              <a:spcBef>
                <a:spcPts val="0"/>
              </a:spcBef>
              <a:spcAft>
                <a:spcPts val="0"/>
              </a:spcAft>
              <a:buNone/>
            </a:pPr>
            <a:endParaRPr/>
          </a:p>
          <a:p>
            <a:pPr marL="0" lvl="0" indent="0" algn="l" rtl="0">
              <a:spcBef>
                <a:spcPts val="0"/>
              </a:spcBef>
              <a:spcAft>
                <a:spcPts val="0"/>
              </a:spcAft>
              <a:buNone/>
            </a:pPr>
            <a:r>
              <a:rPr lang="en-US"/>
              <a:t>With that, I’ll pass it over to Muthu.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c0134df67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c0134df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The next feature that we consider is spatial frequency distribution.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Different image classes exhibit different spatial frequency patterns. We can capture those differences and translate them to feature vectors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We run FFT on the images to obtain its frequency components. The frequency distribution obtained is binned into 25 bins. Each image thus has 25 feature-vectors representing spatial frequencies.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Feature extraction in the frequency domain is efficient. For 4500 images, the extraction time was &lt; 25 seconds.</a:t>
            </a:r>
            <a:endParaRPr/>
          </a:p>
          <a:p>
            <a:pPr marL="0" lvl="0" indent="0" algn="l" rtl="0">
              <a:spcBef>
                <a:spcPts val="0"/>
              </a:spcBef>
              <a:spcAft>
                <a:spcPts val="0"/>
              </a:spcAft>
              <a:buClr>
                <a:schemeClr val="dk1"/>
              </a:buClr>
              <a:buSzPts val="1100"/>
              <a:buFont typeface="Arial"/>
              <a:buNone/>
            </a:pPr>
            <a:r>
              <a:rPr lang="en-US"/>
              <a:t>Training time for this feature is also small and is less than 70 seconds.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However, classification accuracy with this dataset is about 85-87%</a:t>
            </a:r>
            <a:endParaRPr/>
          </a:p>
          <a:p>
            <a:pPr marL="0" lvl="0" indent="0" algn="l" rtl="0">
              <a:spcBef>
                <a:spcPts val="0"/>
              </a:spcBef>
              <a:spcAft>
                <a:spcPts val="0"/>
              </a:spcAft>
              <a:buNone/>
            </a:pPr>
            <a:endParaRPr/>
          </a:p>
          <a:p>
            <a:pPr marL="0" lvl="0" indent="0" algn="l" rtl="0">
              <a:spcBef>
                <a:spcPts val="0"/>
              </a:spcBef>
              <a:spcAft>
                <a:spcPts val="0"/>
              </a:spcAft>
              <a:buNone/>
            </a:pPr>
            <a:r>
              <a:rPr lang="en-US"/>
              <a:t>&lt;NEXT SLIDE&gt;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cbf2d9463b_0_530"/>
          <p:cNvSpPr/>
          <p:nvPr/>
        </p:nvSpPr>
        <p:spPr>
          <a:xfrm>
            <a:off x="2033067" y="896808"/>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g2cbf2d9463b_0_530"/>
          <p:cNvSpPr/>
          <p:nvPr/>
        </p:nvSpPr>
        <p:spPr>
          <a:xfrm rot="10800000">
            <a:off x="8716786" y="4457271"/>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g2cbf2d9463b_0_530"/>
          <p:cNvCxnSpPr/>
          <p:nvPr/>
        </p:nvCxnSpPr>
        <p:spPr>
          <a:xfrm>
            <a:off x="5812802" y="3756618"/>
            <a:ext cx="5664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g2cbf2d9463b_0_530"/>
          <p:cNvSpPr txBox="1">
            <a:spLocks noGrp="1"/>
          </p:cNvSpPr>
          <p:nvPr>
            <p:ph type="ctrTitle"/>
          </p:nvPr>
        </p:nvSpPr>
        <p:spPr>
          <a:xfrm>
            <a:off x="2240402" y="1585234"/>
            <a:ext cx="7711200" cy="1943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14" name="Google Shape;14;g2cbf2d9463b_0_530"/>
          <p:cNvSpPr txBox="1">
            <a:spLocks noGrp="1"/>
          </p:cNvSpPr>
          <p:nvPr>
            <p:ph type="subTitle" idx="1"/>
          </p:nvPr>
        </p:nvSpPr>
        <p:spPr>
          <a:xfrm>
            <a:off x="2240402" y="4065933"/>
            <a:ext cx="7711200" cy="1212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3200"/>
              <a:buFont typeface="Roboto Slab"/>
              <a:buNone/>
              <a:defRPr sz="3200">
                <a:solidFill>
                  <a:schemeClr val="accent5"/>
                </a:solidFill>
                <a:latin typeface="Roboto Slab"/>
                <a:ea typeface="Roboto Slab"/>
                <a:cs typeface="Roboto Slab"/>
                <a:sym typeface="Roboto Slab"/>
              </a:defRPr>
            </a:lvl9pPr>
          </a:lstStyle>
          <a:p>
            <a:endParaRPr/>
          </a:p>
        </p:txBody>
      </p:sp>
      <p:sp>
        <p:nvSpPr>
          <p:cNvPr id="15" name="Google Shape;15;g2cbf2d9463b_0_5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g2cbf2d9463b_0_573"/>
          <p:cNvSpPr/>
          <p:nvPr/>
        </p:nvSpPr>
        <p:spPr>
          <a:xfrm>
            <a:off x="200" y="6769100"/>
            <a:ext cx="12191700" cy="8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 name="Google Shape;54;g2cbf2d9463b_0_573"/>
          <p:cNvSpPr txBox="1">
            <a:spLocks noGrp="1"/>
          </p:cNvSpPr>
          <p:nvPr>
            <p:ph type="title" hasCustomPrompt="1"/>
          </p:nvPr>
        </p:nvSpPr>
        <p:spPr>
          <a:xfrm>
            <a:off x="517200" y="1536600"/>
            <a:ext cx="11157600" cy="2051100"/>
          </a:xfrm>
          <a:prstGeom prst="rect">
            <a:avLst/>
          </a:prstGeom>
        </p:spPr>
        <p:txBody>
          <a:bodyPr spcFirstLastPara="1" wrap="square" lIns="121900" tIns="121900" rIns="121900" bIns="121900" anchor="ctr" anchorCtr="0">
            <a:normAutofit/>
          </a:bodyPr>
          <a:lstStyle>
            <a:lvl1pPr lvl="0" algn="ctr">
              <a:spcBef>
                <a:spcPts val="0"/>
              </a:spcBef>
              <a:spcAft>
                <a:spcPts val="0"/>
              </a:spcAft>
              <a:buClr>
                <a:schemeClr val="accent5"/>
              </a:buClr>
              <a:buSzPts val="17300"/>
              <a:buNone/>
              <a:defRPr sz="17300">
                <a:solidFill>
                  <a:schemeClr val="accent5"/>
                </a:solidFill>
              </a:defRPr>
            </a:lvl1pPr>
            <a:lvl2pPr lvl="1" algn="ctr">
              <a:spcBef>
                <a:spcPts val="0"/>
              </a:spcBef>
              <a:spcAft>
                <a:spcPts val="0"/>
              </a:spcAft>
              <a:buClr>
                <a:schemeClr val="accent5"/>
              </a:buClr>
              <a:buSzPts val="17300"/>
              <a:buNone/>
              <a:defRPr sz="17300">
                <a:solidFill>
                  <a:schemeClr val="accent5"/>
                </a:solidFill>
              </a:defRPr>
            </a:lvl2pPr>
            <a:lvl3pPr lvl="2" algn="ctr">
              <a:spcBef>
                <a:spcPts val="0"/>
              </a:spcBef>
              <a:spcAft>
                <a:spcPts val="0"/>
              </a:spcAft>
              <a:buClr>
                <a:schemeClr val="accent5"/>
              </a:buClr>
              <a:buSzPts val="17300"/>
              <a:buNone/>
              <a:defRPr sz="17300">
                <a:solidFill>
                  <a:schemeClr val="accent5"/>
                </a:solidFill>
              </a:defRPr>
            </a:lvl3pPr>
            <a:lvl4pPr lvl="3" algn="ctr">
              <a:spcBef>
                <a:spcPts val="0"/>
              </a:spcBef>
              <a:spcAft>
                <a:spcPts val="0"/>
              </a:spcAft>
              <a:buClr>
                <a:schemeClr val="accent5"/>
              </a:buClr>
              <a:buSzPts val="17300"/>
              <a:buNone/>
              <a:defRPr sz="17300">
                <a:solidFill>
                  <a:schemeClr val="accent5"/>
                </a:solidFill>
              </a:defRPr>
            </a:lvl4pPr>
            <a:lvl5pPr lvl="4" algn="ctr">
              <a:spcBef>
                <a:spcPts val="0"/>
              </a:spcBef>
              <a:spcAft>
                <a:spcPts val="0"/>
              </a:spcAft>
              <a:buClr>
                <a:schemeClr val="accent5"/>
              </a:buClr>
              <a:buSzPts val="17300"/>
              <a:buNone/>
              <a:defRPr sz="17300">
                <a:solidFill>
                  <a:schemeClr val="accent5"/>
                </a:solidFill>
              </a:defRPr>
            </a:lvl5pPr>
            <a:lvl6pPr lvl="5" algn="ctr">
              <a:spcBef>
                <a:spcPts val="0"/>
              </a:spcBef>
              <a:spcAft>
                <a:spcPts val="0"/>
              </a:spcAft>
              <a:buClr>
                <a:schemeClr val="accent5"/>
              </a:buClr>
              <a:buSzPts val="17300"/>
              <a:buNone/>
              <a:defRPr sz="17300">
                <a:solidFill>
                  <a:schemeClr val="accent5"/>
                </a:solidFill>
              </a:defRPr>
            </a:lvl6pPr>
            <a:lvl7pPr lvl="6" algn="ctr">
              <a:spcBef>
                <a:spcPts val="0"/>
              </a:spcBef>
              <a:spcAft>
                <a:spcPts val="0"/>
              </a:spcAft>
              <a:buClr>
                <a:schemeClr val="accent5"/>
              </a:buClr>
              <a:buSzPts val="17300"/>
              <a:buNone/>
              <a:defRPr sz="17300">
                <a:solidFill>
                  <a:schemeClr val="accent5"/>
                </a:solidFill>
              </a:defRPr>
            </a:lvl7pPr>
            <a:lvl8pPr lvl="7" algn="ctr">
              <a:spcBef>
                <a:spcPts val="0"/>
              </a:spcBef>
              <a:spcAft>
                <a:spcPts val="0"/>
              </a:spcAft>
              <a:buClr>
                <a:schemeClr val="accent5"/>
              </a:buClr>
              <a:buSzPts val="17300"/>
              <a:buNone/>
              <a:defRPr sz="17300">
                <a:solidFill>
                  <a:schemeClr val="accent5"/>
                </a:solidFill>
              </a:defRPr>
            </a:lvl8pPr>
            <a:lvl9pPr lvl="8" algn="ctr">
              <a:spcBef>
                <a:spcPts val="0"/>
              </a:spcBef>
              <a:spcAft>
                <a:spcPts val="0"/>
              </a:spcAft>
              <a:buClr>
                <a:schemeClr val="accent5"/>
              </a:buClr>
              <a:buSzPts val="17300"/>
              <a:buNone/>
              <a:defRPr sz="17300">
                <a:solidFill>
                  <a:schemeClr val="accent5"/>
                </a:solidFill>
              </a:defRPr>
            </a:lvl9pPr>
          </a:lstStyle>
          <a:p>
            <a:r>
              <a:t>xx%</a:t>
            </a:r>
          </a:p>
        </p:txBody>
      </p:sp>
      <p:sp>
        <p:nvSpPr>
          <p:cNvPr id="55" name="Google Shape;55;g2cbf2d9463b_0_573"/>
          <p:cNvSpPr txBox="1">
            <a:spLocks noGrp="1"/>
          </p:cNvSpPr>
          <p:nvPr>
            <p:ph type="body" idx="1"/>
          </p:nvPr>
        </p:nvSpPr>
        <p:spPr>
          <a:xfrm>
            <a:off x="517200" y="3892600"/>
            <a:ext cx="11157600" cy="14289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6" name="Google Shape;56;g2cbf2d9463b_0_57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g2cbf2d9463b_0_57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g2cbf2d9463b_0_58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61" name="Google Shape;61;g2cbf2d9463b_0_58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62" name="Google Shape;62;g2cbf2d9463b_0_58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g2cbf2d9463b_0_58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g2cbf2d9463b_0_5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g2cbf2d9463b_0_537"/>
          <p:cNvCxnSpPr/>
          <p:nvPr/>
        </p:nvCxnSpPr>
        <p:spPr>
          <a:xfrm>
            <a:off x="5812802" y="3756618"/>
            <a:ext cx="5664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g2cbf2d9463b_0_537"/>
          <p:cNvSpPr txBox="1">
            <a:spLocks noGrp="1"/>
          </p:cNvSpPr>
          <p:nvPr>
            <p:ph type="title"/>
          </p:nvPr>
        </p:nvSpPr>
        <p:spPr>
          <a:xfrm>
            <a:off x="641000" y="2353267"/>
            <a:ext cx="10962900" cy="1209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19" name="Google Shape;19;g2cbf2d9463b_0_53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g2cbf2d9463b_0_541"/>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g2cbf2d9463b_0_541"/>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3" name="Google Shape;23;g2cbf2d9463b_0_541"/>
          <p:cNvSpPr txBox="1">
            <a:spLocks noGrp="1"/>
          </p:cNvSpPr>
          <p:nvPr>
            <p:ph type="body" idx="1"/>
          </p:nvPr>
        </p:nvSpPr>
        <p:spPr>
          <a:xfrm>
            <a:off x="517200" y="1986432"/>
            <a:ext cx="11157600" cy="410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4" name="Google Shape;24;g2cbf2d9463b_0_54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g2cbf2d9463b_0_546"/>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g2cbf2d9463b_0_546"/>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8" name="Google Shape;28;g2cbf2d9463b_0_546"/>
          <p:cNvSpPr txBox="1">
            <a:spLocks noGrp="1"/>
          </p:cNvSpPr>
          <p:nvPr>
            <p:ph type="body" idx="1"/>
          </p:nvPr>
        </p:nvSpPr>
        <p:spPr>
          <a:xfrm>
            <a:off x="517200" y="1986433"/>
            <a:ext cx="5333100" cy="410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9" name="Google Shape;29;g2cbf2d9463b_0_546"/>
          <p:cNvSpPr txBox="1">
            <a:spLocks noGrp="1"/>
          </p:cNvSpPr>
          <p:nvPr>
            <p:ph type="body" idx="2"/>
          </p:nvPr>
        </p:nvSpPr>
        <p:spPr>
          <a:xfrm>
            <a:off x="6341600" y="1986433"/>
            <a:ext cx="5333100" cy="410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g2cbf2d9463b_0_54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2cbf2d9463b_0_552"/>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3" name="Google Shape;33;g2cbf2d9463b_0_55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g2cbf2d9463b_0_555"/>
          <p:cNvCxnSpPr/>
          <p:nvPr/>
        </p:nvCxnSpPr>
        <p:spPr>
          <a:xfrm>
            <a:off x="652291" y="1883036"/>
            <a:ext cx="4419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g2cbf2d9463b_0_555"/>
          <p:cNvSpPr txBox="1">
            <a:spLocks noGrp="1"/>
          </p:cNvSpPr>
          <p:nvPr>
            <p:ph type="title"/>
          </p:nvPr>
        </p:nvSpPr>
        <p:spPr>
          <a:xfrm>
            <a:off x="5172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7" name="Google Shape;37;g2cbf2d9463b_0_555"/>
          <p:cNvSpPr txBox="1">
            <a:spLocks noGrp="1"/>
          </p:cNvSpPr>
          <p:nvPr>
            <p:ph type="body" idx="1"/>
          </p:nvPr>
        </p:nvSpPr>
        <p:spPr>
          <a:xfrm>
            <a:off x="517200" y="2125367"/>
            <a:ext cx="3744000" cy="35748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g2cbf2d9463b_0_55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g2cbf2d9463b_0_560"/>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 name="Google Shape;41;g2cbf2d9463b_0_56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g2cbf2d9463b_0_563"/>
          <p:cNvSpPr/>
          <p:nvPr/>
        </p:nvSpPr>
        <p:spPr>
          <a:xfrm>
            <a:off x="6096000" y="-10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4" name="Google Shape;44;g2cbf2d9463b_0_563"/>
          <p:cNvCxnSpPr/>
          <p:nvPr/>
        </p:nvCxnSpPr>
        <p:spPr>
          <a:xfrm>
            <a:off x="6706233" y="5994004"/>
            <a:ext cx="7212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g2cbf2d9463b_0_563"/>
          <p:cNvSpPr txBox="1">
            <a:spLocks noGrp="1"/>
          </p:cNvSpPr>
          <p:nvPr>
            <p:ph type="title"/>
          </p:nvPr>
        </p:nvSpPr>
        <p:spPr>
          <a:xfrm>
            <a:off x="354000" y="1612100"/>
            <a:ext cx="5393700" cy="20085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a:endParaRPr/>
          </a:p>
        </p:txBody>
      </p:sp>
      <p:sp>
        <p:nvSpPr>
          <p:cNvPr id="46" name="Google Shape;46;g2cbf2d9463b_0_563"/>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Clr>
                <a:schemeClr val="accent5"/>
              </a:buClr>
              <a:buSzPts val="2800"/>
              <a:buNone/>
              <a:defRPr sz="2800">
                <a:solidFill>
                  <a:schemeClr val="accent5"/>
                </a:solidFill>
              </a:defRPr>
            </a:lvl1pPr>
            <a:lvl2pPr lvl="1" algn="ctr">
              <a:lnSpc>
                <a:spcPct val="100000"/>
              </a:lnSpc>
              <a:spcBef>
                <a:spcPts val="0"/>
              </a:spcBef>
              <a:spcAft>
                <a:spcPts val="0"/>
              </a:spcAft>
              <a:buClr>
                <a:schemeClr val="accent5"/>
              </a:buClr>
              <a:buSzPts val="2800"/>
              <a:buNone/>
              <a:defRPr sz="2800">
                <a:solidFill>
                  <a:schemeClr val="accent5"/>
                </a:solidFill>
              </a:defRPr>
            </a:lvl2pPr>
            <a:lvl3pPr lvl="2" algn="ctr">
              <a:lnSpc>
                <a:spcPct val="100000"/>
              </a:lnSpc>
              <a:spcBef>
                <a:spcPts val="0"/>
              </a:spcBef>
              <a:spcAft>
                <a:spcPts val="0"/>
              </a:spcAft>
              <a:buClr>
                <a:schemeClr val="accent5"/>
              </a:buClr>
              <a:buSzPts val="2800"/>
              <a:buNone/>
              <a:defRPr sz="2800">
                <a:solidFill>
                  <a:schemeClr val="accent5"/>
                </a:solidFill>
              </a:defRPr>
            </a:lvl3pPr>
            <a:lvl4pPr lvl="3" algn="ctr">
              <a:lnSpc>
                <a:spcPct val="100000"/>
              </a:lnSpc>
              <a:spcBef>
                <a:spcPts val="0"/>
              </a:spcBef>
              <a:spcAft>
                <a:spcPts val="0"/>
              </a:spcAft>
              <a:buClr>
                <a:schemeClr val="accent5"/>
              </a:buClr>
              <a:buSzPts val="2800"/>
              <a:buNone/>
              <a:defRPr sz="2800">
                <a:solidFill>
                  <a:schemeClr val="accent5"/>
                </a:solidFill>
              </a:defRPr>
            </a:lvl4pPr>
            <a:lvl5pPr lvl="4" algn="ctr">
              <a:lnSpc>
                <a:spcPct val="100000"/>
              </a:lnSpc>
              <a:spcBef>
                <a:spcPts val="0"/>
              </a:spcBef>
              <a:spcAft>
                <a:spcPts val="0"/>
              </a:spcAft>
              <a:buClr>
                <a:schemeClr val="accent5"/>
              </a:buClr>
              <a:buSzPts val="2800"/>
              <a:buNone/>
              <a:defRPr sz="2800">
                <a:solidFill>
                  <a:schemeClr val="accent5"/>
                </a:solidFill>
              </a:defRPr>
            </a:lvl5pPr>
            <a:lvl6pPr lvl="5" algn="ctr">
              <a:lnSpc>
                <a:spcPct val="100000"/>
              </a:lnSpc>
              <a:spcBef>
                <a:spcPts val="0"/>
              </a:spcBef>
              <a:spcAft>
                <a:spcPts val="0"/>
              </a:spcAft>
              <a:buClr>
                <a:schemeClr val="accent5"/>
              </a:buClr>
              <a:buSzPts val="2800"/>
              <a:buNone/>
              <a:defRPr sz="2800">
                <a:solidFill>
                  <a:schemeClr val="accent5"/>
                </a:solidFill>
              </a:defRPr>
            </a:lvl6pPr>
            <a:lvl7pPr lvl="6" algn="ctr">
              <a:lnSpc>
                <a:spcPct val="100000"/>
              </a:lnSpc>
              <a:spcBef>
                <a:spcPts val="0"/>
              </a:spcBef>
              <a:spcAft>
                <a:spcPts val="0"/>
              </a:spcAft>
              <a:buClr>
                <a:schemeClr val="accent5"/>
              </a:buClr>
              <a:buSzPts val="2800"/>
              <a:buNone/>
              <a:defRPr sz="2800">
                <a:solidFill>
                  <a:schemeClr val="accent5"/>
                </a:solidFill>
              </a:defRPr>
            </a:lvl7pPr>
            <a:lvl8pPr lvl="7" algn="ctr">
              <a:lnSpc>
                <a:spcPct val="100000"/>
              </a:lnSpc>
              <a:spcBef>
                <a:spcPts val="0"/>
              </a:spcBef>
              <a:spcAft>
                <a:spcPts val="0"/>
              </a:spcAft>
              <a:buClr>
                <a:schemeClr val="accent5"/>
              </a:buClr>
              <a:buSzPts val="2800"/>
              <a:buNone/>
              <a:defRPr sz="2800">
                <a:solidFill>
                  <a:schemeClr val="accent5"/>
                </a:solidFill>
              </a:defRPr>
            </a:lvl8pPr>
            <a:lvl9pPr lvl="8" algn="ctr">
              <a:lnSpc>
                <a:spcPct val="100000"/>
              </a:lnSpc>
              <a:spcBef>
                <a:spcPts val="0"/>
              </a:spcBef>
              <a:spcAft>
                <a:spcPts val="0"/>
              </a:spcAft>
              <a:buClr>
                <a:schemeClr val="accent5"/>
              </a:buClr>
              <a:buSzPts val="2800"/>
              <a:buNone/>
              <a:defRPr sz="2800">
                <a:solidFill>
                  <a:schemeClr val="accent5"/>
                </a:solidFill>
              </a:defRPr>
            </a:lvl9pPr>
          </a:lstStyle>
          <a:p>
            <a:endParaRPr/>
          </a:p>
        </p:txBody>
      </p:sp>
      <p:sp>
        <p:nvSpPr>
          <p:cNvPr id="47" name="Google Shape;47;g2cbf2d9463b_0_563"/>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8" name="Google Shape;48;g2cbf2d9463b_0_56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g2cbf2d9463b_0_570"/>
          <p:cNvSpPr txBox="1">
            <a:spLocks noGrp="1"/>
          </p:cNvSpPr>
          <p:nvPr>
            <p:ph type="body" idx="1"/>
          </p:nvPr>
        </p:nvSpPr>
        <p:spPr>
          <a:xfrm>
            <a:off x="426000" y="5644967"/>
            <a:ext cx="7998300" cy="7983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Font typeface="Roboto Slab"/>
              <a:buNone/>
              <a:defRPr>
                <a:latin typeface="Roboto Slab"/>
                <a:ea typeface="Roboto Slab"/>
                <a:cs typeface="Roboto Slab"/>
                <a:sym typeface="Roboto Slab"/>
              </a:defRPr>
            </a:lvl1pPr>
          </a:lstStyle>
          <a:p>
            <a:endParaRPr/>
          </a:p>
        </p:txBody>
      </p:sp>
      <p:sp>
        <p:nvSpPr>
          <p:cNvPr id="51" name="Google Shape;51;g2cbf2d9463b_0_57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g2cbf2d9463b_0_526"/>
          <p:cNvSpPr txBox="1">
            <a:spLocks noGrp="1"/>
          </p:cNvSpPr>
          <p:nvPr>
            <p:ph type="title"/>
          </p:nvPr>
        </p:nvSpPr>
        <p:spPr>
          <a:xfrm>
            <a:off x="517200" y="610700"/>
            <a:ext cx="11157600" cy="914700"/>
          </a:xfrm>
          <a:prstGeom prst="rect">
            <a:avLst/>
          </a:prstGeom>
          <a:noFill/>
          <a:ln>
            <a:noFill/>
          </a:ln>
        </p:spPr>
        <p:txBody>
          <a:bodyPr spcFirstLastPara="1" wrap="square" lIns="121900" tIns="121900" rIns="121900" bIns="121900" anchor="b" anchorCtr="0">
            <a:normAutofit/>
          </a:bodyPr>
          <a:lstStyle>
            <a:lvl1pPr lv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1pPr>
            <a:lvl2pPr lvl="1">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2pPr>
            <a:lvl3pPr lvl="2">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3pPr>
            <a:lvl4pPr lvl="3">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4pPr>
            <a:lvl5pPr lvl="4">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5pPr>
            <a:lvl6pPr lvl="5">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6pPr>
            <a:lvl7pPr lvl="6">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7pPr>
            <a:lvl8pPr lvl="7">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8pPr>
            <a:lvl9pPr lvl="8">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9pPr>
          </a:lstStyle>
          <a:p>
            <a:endParaRPr/>
          </a:p>
        </p:txBody>
      </p:sp>
      <p:sp>
        <p:nvSpPr>
          <p:cNvPr id="7" name="Google Shape;7;g2cbf2d9463b_0_526"/>
          <p:cNvSpPr txBox="1">
            <a:spLocks noGrp="1"/>
          </p:cNvSpPr>
          <p:nvPr>
            <p:ph type="body" idx="1"/>
          </p:nvPr>
        </p:nvSpPr>
        <p:spPr>
          <a:xfrm>
            <a:off x="517200" y="1986432"/>
            <a:ext cx="11157600" cy="410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marL="914400" lvl="1"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2pPr>
            <a:lvl3pPr marL="1371600" lvl="2"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3pPr>
            <a:lvl4pPr marL="1828800" lvl="3"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4pPr>
            <a:lvl5pPr marL="2286000" lvl="4"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5pPr>
            <a:lvl6pPr marL="2743200" lvl="5"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6pPr>
            <a:lvl7pPr marL="3200400" lvl="6"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7pPr>
            <a:lvl8pPr marL="3657600" lvl="7"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8pPr>
            <a:lvl9pPr marL="4114800" lvl="8"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9pPr>
          </a:lstStyle>
          <a:p>
            <a:endParaRPr/>
          </a:p>
        </p:txBody>
      </p:sp>
      <p:sp>
        <p:nvSpPr>
          <p:cNvPr id="8" name="Google Shape;8;g2cbf2d9463b_0_5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a:spLocks noGrp="1"/>
          </p:cNvSpPr>
          <p:nvPr>
            <p:ph type="ctrTitle"/>
          </p:nvPr>
        </p:nvSpPr>
        <p:spPr>
          <a:xfrm>
            <a:off x="2240402" y="1585234"/>
            <a:ext cx="7711200" cy="19431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13207"/>
              <a:buFont typeface="Play"/>
              <a:buNone/>
            </a:pPr>
            <a:r>
              <a:rPr lang="en-US">
                <a:latin typeface="Play"/>
                <a:ea typeface="Play"/>
                <a:cs typeface="Play"/>
                <a:sym typeface="Play"/>
              </a:rPr>
              <a:t>Terrain Classification with </a:t>
            </a:r>
            <a:br>
              <a:rPr lang="en-US">
                <a:latin typeface="Play"/>
                <a:ea typeface="Play"/>
                <a:cs typeface="Play"/>
                <a:sym typeface="Play"/>
              </a:rPr>
            </a:br>
            <a:r>
              <a:rPr lang="en-US">
                <a:latin typeface="Play"/>
                <a:ea typeface="Play"/>
                <a:cs typeface="Play"/>
                <a:sym typeface="Play"/>
              </a:rPr>
              <a:t>Satellite Imagery</a:t>
            </a:r>
            <a:endParaRPr>
              <a:latin typeface="Play"/>
              <a:ea typeface="Play"/>
              <a:cs typeface="Play"/>
              <a:sym typeface="Play"/>
            </a:endParaRPr>
          </a:p>
        </p:txBody>
      </p:sp>
      <p:sp>
        <p:nvSpPr>
          <p:cNvPr id="70" name="Google Shape;70;p1"/>
          <p:cNvSpPr txBox="1">
            <a:spLocks noGrp="1"/>
          </p:cNvSpPr>
          <p:nvPr>
            <p:ph type="subTitle" idx="1"/>
          </p:nvPr>
        </p:nvSpPr>
        <p:spPr>
          <a:xfrm>
            <a:off x="2240402" y="4065933"/>
            <a:ext cx="7711200" cy="1212000"/>
          </a:xfrm>
          <a:prstGeom prst="rect">
            <a:avLst/>
          </a:prstGeom>
          <a:noFill/>
          <a:ln>
            <a:noFill/>
          </a:ln>
        </p:spPr>
        <p:txBody>
          <a:bodyPr spcFirstLastPara="1" wrap="square" lIns="91425" tIns="45700" rIns="91425" bIns="45700" anchor="t" anchorCtr="0">
            <a:normAutofit fontScale="70000" lnSpcReduction="20000"/>
          </a:bodyPr>
          <a:lstStyle/>
          <a:p>
            <a:pPr marL="0" lvl="0" indent="0" algn="ctr" rtl="0">
              <a:lnSpc>
                <a:spcPct val="90000"/>
              </a:lnSpc>
              <a:spcBef>
                <a:spcPts val="0"/>
              </a:spcBef>
              <a:spcAft>
                <a:spcPts val="0"/>
              </a:spcAft>
              <a:buClr>
                <a:schemeClr val="dk1"/>
              </a:buClr>
              <a:buSzPct val="75000"/>
              <a:buNone/>
            </a:pPr>
            <a:endParaRPr>
              <a:latin typeface="Play"/>
              <a:ea typeface="Play"/>
              <a:cs typeface="Play"/>
              <a:sym typeface="Play"/>
            </a:endParaRPr>
          </a:p>
          <a:p>
            <a:pPr marL="0" lvl="0" indent="0" algn="ctr" rtl="0">
              <a:lnSpc>
                <a:spcPct val="90000"/>
              </a:lnSpc>
              <a:spcBef>
                <a:spcPts val="0"/>
              </a:spcBef>
              <a:spcAft>
                <a:spcPts val="0"/>
              </a:spcAft>
              <a:buClr>
                <a:schemeClr val="dk1"/>
              </a:buClr>
              <a:buSzPct val="75000"/>
              <a:buNone/>
            </a:pPr>
            <a:r>
              <a:rPr lang="en-US">
                <a:latin typeface="Play"/>
                <a:ea typeface="Play"/>
                <a:cs typeface="Play"/>
                <a:sym typeface="Play"/>
              </a:rPr>
              <a:t>April 15th, 2024</a:t>
            </a:r>
            <a:endParaRPr>
              <a:latin typeface="Play"/>
              <a:ea typeface="Play"/>
              <a:cs typeface="Play"/>
              <a:sym typeface="Play"/>
            </a:endParaRPr>
          </a:p>
          <a:p>
            <a:pPr marL="0" lvl="0" indent="0" algn="ctr" rtl="0">
              <a:lnSpc>
                <a:spcPct val="90000"/>
              </a:lnSpc>
              <a:spcBef>
                <a:spcPts val="0"/>
              </a:spcBef>
              <a:spcAft>
                <a:spcPts val="0"/>
              </a:spcAft>
              <a:buClr>
                <a:schemeClr val="dk1"/>
              </a:buClr>
              <a:buSzPct val="150000"/>
              <a:buNone/>
            </a:pPr>
            <a:endParaRPr sz="1600">
              <a:latin typeface="Play"/>
              <a:ea typeface="Play"/>
              <a:cs typeface="Play"/>
              <a:sym typeface="Play"/>
            </a:endParaRPr>
          </a:p>
          <a:p>
            <a:pPr marL="0" lvl="0" indent="0" algn="ctr" rtl="0">
              <a:lnSpc>
                <a:spcPct val="90000"/>
              </a:lnSpc>
              <a:spcBef>
                <a:spcPts val="0"/>
              </a:spcBef>
              <a:spcAft>
                <a:spcPts val="0"/>
              </a:spcAft>
              <a:buClr>
                <a:schemeClr val="dk1"/>
              </a:buClr>
              <a:buSzPct val="111951"/>
              <a:buNone/>
            </a:pPr>
            <a:r>
              <a:rPr lang="en-US" sz="2143">
                <a:latin typeface="Play"/>
                <a:ea typeface="Play"/>
                <a:cs typeface="Play"/>
                <a:sym typeface="Play"/>
              </a:rPr>
              <a:t>MIDS W281 | Spring 2024 | Final Project</a:t>
            </a:r>
            <a:endParaRPr sz="2143">
              <a:latin typeface="Play"/>
              <a:ea typeface="Play"/>
              <a:cs typeface="Play"/>
              <a:sym typeface="Play"/>
            </a:endParaRPr>
          </a:p>
          <a:p>
            <a:pPr marL="0" lvl="0" indent="0" algn="ctr" rtl="0">
              <a:lnSpc>
                <a:spcPct val="90000"/>
              </a:lnSpc>
              <a:spcBef>
                <a:spcPts val="0"/>
              </a:spcBef>
              <a:spcAft>
                <a:spcPts val="0"/>
              </a:spcAft>
              <a:buClr>
                <a:schemeClr val="dk1"/>
              </a:buClr>
              <a:buSzPct val="111951"/>
              <a:buNone/>
            </a:pPr>
            <a:endParaRPr sz="2143">
              <a:latin typeface="Play"/>
              <a:ea typeface="Play"/>
              <a:cs typeface="Play"/>
              <a:sym typeface="Play"/>
            </a:endParaRPr>
          </a:p>
          <a:p>
            <a:pPr marL="0" lvl="0" indent="0" algn="ctr" rtl="0">
              <a:lnSpc>
                <a:spcPct val="90000"/>
              </a:lnSpc>
              <a:spcBef>
                <a:spcPts val="0"/>
              </a:spcBef>
              <a:spcAft>
                <a:spcPts val="0"/>
              </a:spcAft>
              <a:buClr>
                <a:schemeClr val="dk1"/>
              </a:buClr>
              <a:buSzPct val="111951"/>
              <a:buNone/>
            </a:pPr>
            <a:r>
              <a:rPr lang="en-US" sz="2143">
                <a:latin typeface="Play"/>
                <a:ea typeface="Play"/>
                <a:cs typeface="Play"/>
                <a:sym typeface="Play"/>
              </a:rPr>
              <a:t>J. Spencer Morris, Muthumayan Madhayyan, Maiya Caldwell</a:t>
            </a:r>
            <a:endParaRPr sz="2143">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2cc0134df67_0_11"/>
          <p:cNvSpPr txBox="1">
            <a:spLocks noGrp="1"/>
          </p:cNvSpPr>
          <p:nvPr>
            <p:ph type="title"/>
          </p:nvPr>
        </p:nvSpPr>
        <p:spPr>
          <a:xfrm>
            <a:off x="682500" y="400275"/>
            <a:ext cx="10827000" cy="771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Play"/>
                <a:ea typeface="Play"/>
                <a:cs typeface="Play"/>
                <a:sym typeface="Play"/>
              </a:rPr>
              <a:t>Spatial Frequency Spectrum</a:t>
            </a:r>
            <a:endParaRPr>
              <a:latin typeface="Play"/>
              <a:ea typeface="Play"/>
              <a:cs typeface="Play"/>
              <a:sym typeface="Play"/>
            </a:endParaRPr>
          </a:p>
        </p:txBody>
      </p:sp>
      <p:pic>
        <p:nvPicPr>
          <p:cNvPr id="128" name="Google Shape;128;g2cc0134df67_0_11"/>
          <p:cNvPicPr preferRelativeResize="0"/>
          <p:nvPr/>
        </p:nvPicPr>
        <p:blipFill rotWithShape="1">
          <a:blip r:embed="rId3">
            <a:alphaModFix/>
          </a:blip>
          <a:srcRect b="49942"/>
          <a:stretch/>
        </p:blipFill>
        <p:spPr>
          <a:xfrm>
            <a:off x="6350575" y="1289125"/>
            <a:ext cx="5185851" cy="5312723"/>
          </a:xfrm>
          <a:prstGeom prst="rect">
            <a:avLst/>
          </a:prstGeom>
          <a:noFill/>
          <a:ln>
            <a:noFill/>
          </a:ln>
        </p:spPr>
      </p:pic>
      <p:pic>
        <p:nvPicPr>
          <p:cNvPr id="129" name="Google Shape;129;g2cc0134df67_0_11"/>
          <p:cNvPicPr preferRelativeResize="0"/>
          <p:nvPr/>
        </p:nvPicPr>
        <p:blipFill rotWithShape="1">
          <a:blip r:embed="rId3">
            <a:alphaModFix/>
          </a:blip>
          <a:srcRect t="49779"/>
          <a:stretch/>
        </p:blipFill>
        <p:spPr>
          <a:xfrm>
            <a:off x="937150" y="1289124"/>
            <a:ext cx="5185851" cy="5312723"/>
          </a:xfrm>
          <a:prstGeom prst="rect">
            <a:avLst/>
          </a:prstGeom>
          <a:noFill/>
          <a:ln>
            <a:noFill/>
          </a:ln>
        </p:spPr>
      </p:pic>
      <p:sp>
        <p:nvSpPr>
          <p:cNvPr id="130" name="Google Shape;130;g2cc0134df67_0_11"/>
          <p:cNvSpPr txBox="1"/>
          <p:nvPr/>
        </p:nvSpPr>
        <p:spPr>
          <a:xfrm rot="-5400000">
            <a:off x="-1076025" y="3167401"/>
            <a:ext cx="3048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latin typeface="Play"/>
                <a:ea typeface="Play"/>
                <a:cs typeface="Play"/>
                <a:sym typeface="Play"/>
              </a:rPr>
              <a:t>Frequency Histograms</a:t>
            </a:r>
            <a:endParaRPr sz="2200">
              <a:solidFill>
                <a:schemeClr val="dk1"/>
              </a:solidFill>
              <a:latin typeface="Play"/>
              <a:ea typeface="Play"/>
              <a:cs typeface="Play"/>
              <a:sym typeface="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34"/>
        <p:cNvGrpSpPr/>
        <p:nvPr/>
      </p:nvGrpSpPr>
      <p:grpSpPr>
        <a:xfrm>
          <a:off x="0" y="0"/>
          <a:ext cx="0" cy="0"/>
          <a:chOff x="0" y="0"/>
          <a:chExt cx="0" cy="0"/>
        </a:xfrm>
      </p:grpSpPr>
      <p:sp>
        <p:nvSpPr>
          <p:cNvPr id="135" name="Google Shape;135;g2cc0134df67_0_20"/>
          <p:cNvSpPr txBox="1">
            <a:spLocks noGrp="1"/>
          </p:cNvSpPr>
          <p:nvPr>
            <p:ph type="title"/>
          </p:nvPr>
        </p:nvSpPr>
        <p:spPr>
          <a:xfrm>
            <a:off x="838200" y="630000"/>
            <a:ext cx="10515600" cy="66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SIFT (Scale-Invariant Feature Transform)</a:t>
            </a:r>
            <a:endParaRPr>
              <a:latin typeface="Play"/>
              <a:ea typeface="Play"/>
              <a:cs typeface="Play"/>
              <a:sym typeface="Play"/>
            </a:endParaRPr>
          </a:p>
        </p:txBody>
      </p:sp>
      <p:sp>
        <p:nvSpPr>
          <p:cNvPr id="136" name="Google Shape;136;g2cc0134df67_0_20"/>
          <p:cNvSpPr txBox="1">
            <a:spLocks noGrp="1"/>
          </p:cNvSpPr>
          <p:nvPr>
            <p:ph type="body" idx="1"/>
          </p:nvPr>
        </p:nvSpPr>
        <p:spPr>
          <a:xfrm>
            <a:off x="838200" y="1610500"/>
            <a:ext cx="10515600" cy="5026500"/>
          </a:xfrm>
          <a:prstGeom prst="rect">
            <a:avLst/>
          </a:prstGeom>
        </p:spPr>
        <p:txBody>
          <a:bodyPr spcFirstLastPara="1" wrap="square" lIns="91425" tIns="45700" rIns="91425" bIns="45700" anchor="t" anchorCtr="0">
            <a:noAutofit/>
          </a:bodyPr>
          <a:lstStyle/>
          <a:p>
            <a:pPr marL="457200" lvl="0" indent="-368300" algn="just" rtl="0">
              <a:lnSpc>
                <a:spcPct val="100000"/>
              </a:lnSpc>
              <a:spcBef>
                <a:spcPts val="1000"/>
              </a:spcBef>
              <a:spcAft>
                <a:spcPts val="0"/>
              </a:spcAft>
              <a:buSzPts val="2200"/>
              <a:buFont typeface="Play"/>
              <a:buChar char="●"/>
            </a:pPr>
            <a:r>
              <a:rPr lang="en-US" sz="2200">
                <a:latin typeface="Play"/>
                <a:ea typeface="Play"/>
                <a:cs typeface="Play"/>
                <a:sym typeface="Play"/>
              </a:rPr>
              <a:t>SIFT feature extraction works by identifying scale and rotation invariant features (local extremas) in an image, termed </a:t>
            </a:r>
            <a:r>
              <a:rPr lang="en-US" sz="2200" i="1">
                <a:latin typeface="Play"/>
                <a:ea typeface="Play"/>
                <a:cs typeface="Play"/>
                <a:sym typeface="Play"/>
              </a:rPr>
              <a:t>keypoints</a:t>
            </a:r>
            <a:endParaRPr sz="2200">
              <a:latin typeface="Play"/>
              <a:ea typeface="Play"/>
              <a:cs typeface="Play"/>
              <a:sym typeface="Play"/>
            </a:endParaRPr>
          </a:p>
          <a:p>
            <a:pPr marL="457200" lvl="0" indent="-368300" algn="just" rtl="0">
              <a:lnSpc>
                <a:spcPct val="100000"/>
              </a:lnSpc>
              <a:spcBef>
                <a:spcPts val="0"/>
              </a:spcBef>
              <a:spcAft>
                <a:spcPts val="0"/>
              </a:spcAft>
              <a:buSzPts val="2200"/>
              <a:buFont typeface="Play"/>
              <a:buChar char="●"/>
            </a:pPr>
            <a:r>
              <a:rPr lang="en-US" sz="2200">
                <a:latin typeface="Play"/>
                <a:ea typeface="Play"/>
                <a:cs typeface="Play"/>
                <a:sym typeface="Play"/>
              </a:rPr>
              <a:t>Each keypoint has a descriptor of 128 dimensions</a:t>
            </a:r>
            <a:endParaRPr sz="2200">
              <a:latin typeface="Play"/>
              <a:ea typeface="Play"/>
              <a:cs typeface="Play"/>
              <a:sym typeface="Play"/>
            </a:endParaRPr>
          </a:p>
          <a:p>
            <a:pPr marL="457200" lvl="0" indent="-368300" algn="just" rtl="0">
              <a:lnSpc>
                <a:spcPct val="100000"/>
              </a:lnSpc>
              <a:spcBef>
                <a:spcPts val="0"/>
              </a:spcBef>
              <a:spcAft>
                <a:spcPts val="0"/>
              </a:spcAft>
              <a:buSzPts val="2200"/>
              <a:buChar char="●"/>
            </a:pPr>
            <a:r>
              <a:rPr lang="en-US" sz="2200">
                <a:latin typeface="Play"/>
                <a:ea typeface="Play"/>
                <a:cs typeface="Play"/>
                <a:sym typeface="Play"/>
              </a:rPr>
              <a:t>EDA is needed to limit the number of keypoints</a:t>
            </a:r>
            <a:endParaRPr sz="2200">
              <a:latin typeface="Play"/>
              <a:ea typeface="Play"/>
              <a:cs typeface="Play"/>
              <a:sym typeface="Play"/>
            </a:endParaRPr>
          </a:p>
          <a:p>
            <a:pPr marL="914400" lvl="1" indent="-346075" algn="just" rtl="0">
              <a:lnSpc>
                <a:spcPct val="100000"/>
              </a:lnSpc>
              <a:spcBef>
                <a:spcPts val="0"/>
              </a:spcBef>
              <a:spcAft>
                <a:spcPts val="0"/>
              </a:spcAft>
              <a:buSzPts val="1850"/>
              <a:buChar char="○"/>
            </a:pPr>
            <a:r>
              <a:rPr lang="en-US" sz="1850" i="1">
                <a:latin typeface="Play"/>
                <a:ea typeface="Play"/>
                <a:cs typeface="Play"/>
                <a:sym typeface="Play"/>
              </a:rPr>
              <a:t>edgeThreshold</a:t>
            </a:r>
            <a:r>
              <a:rPr lang="en-US" sz="1850" b="1">
                <a:latin typeface="Play"/>
                <a:ea typeface="Play"/>
                <a:cs typeface="Play"/>
                <a:sym typeface="Play"/>
              </a:rPr>
              <a:t> </a:t>
            </a:r>
            <a:r>
              <a:rPr lang="en-US" sz="1850">
                <a:latin typeface="Play"/>
                <a:ea typeface="Play"/>
                <a:cs typeface="Play"/>
                <a:sym typeface="Play"/>
              </a:rPr>
              <a:t>and</a:t>
            </a:r>
            <a:r>
              <a:rPr lang="en-US" sz="1850" b="1">
                <a:latin typeface="Play"/>
                <a:ea typeface="Play"/>
                <a:cs typeface="Play"/>
                <a:sym typeface="Play"/>
              </a:rPr>
              <a:t> </a:t>
            </a:r>
            <a:r>
              <a:rPr lang="en-US" sz="1850" i="1">
                <a:latin typeface="Play"/>
                <a:ea typeface="Play"/>
                <a:cs typeface="Play"/>
                <a:sym typeface="Play"/>
              </a:rPr>
              <a:t>contractThreshold</a:t>
            </a:r>
            <a:r>
              <a:rPr lang="en-US" sz="1850" b="1">
                <a:latin typeface="Play"/>
                <a:ea typeface="Play"/>
                <a:cs typeface="Play"/>
                <a:sym typeface="Play"/>
              </a:rPr>
              <a:t> </a:t>
            </a:r>
            <a:r>
              <a:rPr lang="en-US" sz="1850">
                <a:latin typeface="Play"/>
                <a:ea typeface="Play"/>
                <a:cs typeface="Play"/>
                <a:sym typeface="Play"/>
              </a:rPr>
              <a:t>to identify a reasonable set of endpoints</a:t>
            </a:r>
            <a:endParaRPr sz="1850">
              <a:latin typeface="Play"/>
              <a:ea typeface="Play"/>
              <a:cs typeface="Play"/>
              <a:sym typeface="Play"/>
            </a:endParaRPr>
          </a:p>
          <a:p>
            <a:pPr marL="457200" lvl="0" indent="-368300" algn="just" rtl="0">
              <a:lnSpc>
                <a:spcPct val="100000"/>
              </a:lnSpc>
              <a:spcBef>
                <a:spcPts val="0"/>
              </a:spcBef>
              <a:spcAft>
                <a:spcPts val="0"/>
              </a:spcAft>
              <a:buSzPts val="2200"/>
              <a:buFont typeface="Play"/>
              <a:buChar char="●"/>
            </a:pPr>
            <a:r>
              <a:rPr lang="en-US" sz="2200">
                <a:latin typeface="Play"/>
                <a:ea typeface="Play"/>
                <a:cs typeface="Play"/>
                <a:sym typeface="Play"/>
              </a:rPr>
              <a:t>Using K-Means, we cluster keypoints with similar characteristics (across all images), effectively creating a bag of visual words</a:t>
            </a:r>
            <a:endParaRPr sz="2200">
              <a:latin typeface="Play"/>
              <a:ea typeface="Play"/>
              <a:cs typeface="Play"/>
              <a:sym typeface="Play"/>
            </a:endParaRPr>
          </a:p>
          <a:p>
            <a:pPr marL="457200" lvl="0" indent="-368300" algn="just" rtl="0">
              <a:lnSpc>
                <a:spcPct val="100000"/>
              </a:lnSpc>
              <a:spcBef>
                <a:spcPts val="0"/>
              </a:spcBef>
              <a:spcAft>
                <a:spcPts val="0"/>
              </a:spcAft>
              <a:buSzPts val="2200"/>
              <a:buFont typeface="Play"/>
              <a:buChar char="●"/>
            </a:pPr>
            <a:r>
              <a:rPr lang="en-US" sz="2200">
                <a:latin typeface="Play"/>
                <a:ea typeface="Play"/>
                <a:cs typeface="Play"/>
                <a:sym typeface="Play"/>
              </a:rPr>
              <a:t>For each image, we create a histogram of visual words (on the set of training images)</a:t>
            </a:r>
            <a:endParaRPr sz="2200">
              <a:latin typeface="Play"/>
              <a:ea typeface="Play"/>
              <a:cs typeface="Play"/>
              <a:sym typeface="Play"/>
            </a:endParaRPr>
          </a:p>
          <a:p>
            <a:pPr marL="457200" lvl="0" indent="-368300" algn="just" rtl="0">
              <a:lnSpc>
                <a:spcPct val="100000"/>
              </a:lnSpc>
              <a:spcBef>
                <a:spcPts val="0"/>
              </a:spcBef>
              <a:spcAft>
                <a:spcPts val="0"/>
              </a:spcAft>
              <a:buSzPts val="2200"/>
              <a:buFont typeface="Play"/>
              <a:buChar char="●"/>
            </a:pPr>
            <a:r>
              <a:rPr lang="en-US" sz="2200">
                <a:latin typeface="Play"/>
                <a:ea typeface="Play"/>
                <a:cs typeface="Play"/>
                <a:sym typeface="Play"/>
              </a:rPr>
              <a:t>We then use RF and SVM to train on these histograms and then use the validation set to find the accuracy of this method</a:t>
            </a:r>
            <a:endParaRPr sz="2200">
              <a:latin typeface="Play"/>
              <a:ea typeface="Play"/>
              <a:cs typeface="Play"/>
              <a:sym typeface="Play"/>
            </a:endParaRPr>
          </a:p>
          <a:p>
            <a:pPr marL="457200" lvl="0" indent="-368300" algn="just" rtl="0">
              <a:lnSpc>
                <a:spcPct val="100000"/>
              </a:lnSpc>
              <a:spcBef>
                <a:spcPts val="0"/>
              </a:spcBef>
              <a:spcAft>
                <a:spcPts val="0"/>
              </a:spcAft>
              <a:buSzPts val="2200"/>
              <a:buFont typeface="Play"/>
              <a:buChar char="●"/>
            </a:pPr>
            <a:r>
              <a:rPr lang="en-US" sz="2200">
                <a:latin typeface="Play"/>
                <a:ea typeface="Play"/>
                <a:cs typeface="Play"/>
                <a:sym typeface="Play"/>
              </a:rPr>
              <a:t>Observations</a:t>
            </a:r>
            <a:endParaRPr sz="2200">
              <a:latin typeface="Play"/>
              <a:ea typeface="Play"/>
              <a:cs typeface="Play"/>
              <a:sym typeface="Play"/>
            </a:endParaRPr>
          </a:p>
          <a:p>
            <a:pPr marL="914400" lvl="1" indent="-346075" algn="just" rtl="0">
              <a:lnSpc>
                <a:spcPct val="100000"/>
              </a:lnSpc>
              <a:spcBef>
                <a:spcPts val="0"/>
              </a:spcBef>
              <a:spcAft>
                <a:spcPts val="0"/>
              </a:spcAft>
              <a:buSzPts val="1850"/>
              <a:buFont typeface="Play"/>
              <a:buChar char="○"/>
            </a:pPr>
            <a:r>
              <a:rPr lang="en-US" sz="1850">
                <a:latin typeface="Play"/>
                <a:ea typeface="Play"/>
                <a:cs typeface="Play"/>
                <a:sym typeface="Play"/>
              </a:rPr>
              <a:t>PCA on this feature vector yields &lt; 5 components</a:t>
            </a:r>
            <a:endParaRPr sz="1850">
              <a:latin typeface="Play"/>
              <a:ea typeface="Play"/>
              <a:cs typeface="Play"/>
              <a:sym typeface="Play"/>
            </a:endParaRPr>
          </a:p>
          <a:p>
            <a:pPr marL="914400" lvl="1" indent="-346075" algn="just" rtl="0">
              <a:lnSpc>
                <a:spcPct val="100000"/>
              </a:lnSpc>
              <a:spcBef>
                <a:spcPts val="0"/>
              </a:spcBef>
              <a:spcAft>
                <a:spcPts val="0"/>
              </a:spcAft>
              <a:buSzPts val="1850"/>
              <a:buFont typeface="Play"/>
              <a:buChar char="○"/>
            </a:pPr>
            <a:r>
              <a:rPr lang="en-US" sz="1850">
                <a:latin typeface="Play"/>
                <a:ea typeface="Play"/>
                <a:cs typeface="Play"/>
                <a:sym typeface="Play"/>
              </a:rPr>
              <a:t>Training time for this feature vectors is small (&lt; 100 seconds)</a:t>
            </a:r>
            <a:endParaRPr sz="1850">
              <a:latin typeface="Play"/>
              <a:ea typeface="Play"/>
              <a:cs typeface="Play"/>
              <a:sym typeface="Play"/>
            </a:endParaRPr>
          </a:p>
          <a:p>
            <a:pPr marL="914400" lvl="1" indent="-346075" algn="just" rtl="0">
              <a:lnSpc>
                <a:spcPct val="100000"/>
              </a:lnSpc>
              <a:spcBef>
                <a:spcPts val="0"/>
              </a:spcBef>
              <a:spcAft>
                <a:spcPts val="0"/>
              </a:spcAft>
              <a:buSzPts val="1850"/>
              <a:buFont typeface="Play"/>
              <a:buChar char="○"/>
            </a:pPr>
            <a:r>
              <a:rPr lang="en-US" sz="1850">
                <a:latin typeface="Play"/>
                <a:ea typeface="Play"/>
                <a:cs typeface="Play"/>
                <a:sym typeface="Play"/>
              </a:rPr>
              <a:t>Accuracy is between 32 to 37 % on the validation dataset</a:t>
            </a:r>
            <a:endParaRPr sz="1850">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cc0134df67_0_25"/>
          <p:cNvSpPr txBox="1">
            <a:spLocks noGrp="1"/>
          </p:cNvSpPr>
          <p:nvPr>
            <p:ph type="title"/>
          </p:nvPr>
        </p:nvSpPr>
        <p:spPr>
          <a:xfrm>
            <a:off x="745825" y="371850"/>
            <a:ext cx="6328200" cy="768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SIFT Features</a:t>
            </a:r>
            <a:endParaRPr>
              <a:latin typeface="Play"/>
              <a:ea typeface="Play"/>
              <a:cs typeface="Play"/>
              <a:sym typeface="Play"/>
            </a:endParaRPr>
          </a:p>
        </p:txBody>
      </p:sp>
      <p:pic>
        <p:nvPicPr>
          <p:cNvPr id="142" name="Google Shape;142;g2cc0134df67_0_25"/>
          <p:cNvPicPr preferRelativeResize="0"/>
          <p:nvPr/>
        </p:nvPicPr>
        <p:blipFill>
          <a:blip r:embed="rId3">
            <a:alphaModFix/>
          </a:blip>
          <a:stretch>
            <a:fillRect/>
          </a:stretch>
        </p:blipFill>
        <p:spPr>
          <a:xfrm>
            <a:off x="661475" y="3763125"/>
            <a:ext cx="2043425" cy="2043425"/>
          </a:xfrm>
          <a:prstGeom prst="rect">
            <a:avLst/>
          </a:prstGeom>
          <a:noFill/>
          <a:ln>
            <a:noFill/>
          </a:ln>
        </p:spPr>
      </p:pic>
      <p:pic>
        <p:nvPicPr>
          <p:cNvPr id="143" name="Google Shape;143;g2cc0134df67_0_25"/>
          <p:cNvPicPr preferRelativeResize="0"/>
          <p:nvPr/>
        </p:nvPicPr>
        <p:blipFill>
          <a:blip r:embed="rId4">
            <a:alphaModFix/>
          </a:blip>
          <a:stretch>
            <a:fillRect/>
          </a:stretch>
        </p:blipFill>
        <p:spPr>
          <a:xfrm>
            <a:off x="740675" y="1296350"/>
            <a:ext cx="2043425" cy="2043425"/>
          </a:xfrm>
          <a:prstGeom prst="rect">
            <a:avLst/>
          </a:prstGeom>
          <a:noFill/>
          <a:ln>
            <a:noFill/>
          </a:ln>
        </p:spPr>
      </p:pic>
      <p:graphicFrame>
        <p:nvGraphicFramePr>
          <p:cNvPr id="144" name="Google Shape;144;g2cc0134df67_0_25"/>
          <p:cNvGraphicFramePr/>
          <p:nvPr/>
        </p:nvGraphicFramePr>
        <p:xfrm>
          <a:off x="3649850" y="1947325"/>
          <a:ext cx="3000000" cy="3000000"/>
        </p:xfrm>
        <a:graphic>
          <a:graphicData uri="http://schemas.openxmlformats.org/drawingml/2006/table">
            <a:tbl>
              <a:tblPr>
                <a:noFill/>
                <a:tableStyleId>{B72A2BF4-638E-4CA1-874C-5C0C20A63E2F}</a:tableStyleId>
              </a:tblPr>
              <a:tblGrid>
                <a:gridCol w="607475">
                  <a:extLst>
                    <a:ext uri="{9D8B030D-6E8A-4147-A177-3AD203B41FA5}">
                      <a16:colId xmlns:a16="http://schemas.microsoft.com/office/drawing/2014/main" val="20000"/>
                    </a:ext>
                  </a:extLst>
                </a:gridCol>
                <a:gridCol w="607475">
                  <a:extLst>
                    <a:ext uri="{9D8B030D-6E8A-4147-A177-3AD203B41FA5}">
                      <a16:colId xmlns:a16="http://schemas.microsoft.com/office/drawing/2014/main" val="20001"/>
                    </a:ext>
                  </a:extLst>
                </a:gridCol>
                <a:gridCol w="607475">
                  <a:extLst>
                    <a:ext uri="{9D8B030D-6E8A-4147-A177-3AD203B41FA5}">
                      <a16:colId xmlns:a16="http://schemas.microsoft.com/office/drawing/2014/main" val="20002"/>
                    </a:ext>
                  </a:extLst>
                </a:gridCol>
                <a:gridCol w="607475">
                  <a:extLst>
                    <a:ext uri="{9D8B030D-6E8A-4147-A177-3AD203B41FA5}">
                      <a16:colId xmlns:a16="http://schemas.microsoft.com/office/drawing/2014/main" val="20003"/>
                    </a:ext>
                  </a:extLst>
                </a:gridCol>
                <a:gridCol w="607475">
                  <a:extLst>
                    <a:ext uri="{9D8B030D-6E8A-4147-A177-3AD203B41FA5}">
                      <a16:colId xmlns:a16="http://schemas.microsoft.com/office/drawing/2014/main" val="20004"/>
                    </a:ext>
                  </a:extLst>
                </a:gridCol>
              </a:tblGrid>
              <a:tr h="307925">
                <a:tc>
                  <a:txBody>
                    <a:bodyPr/>
                    <a:lstStyle/>
                    <a:p>
                      <a:pPr marL="0" lvl="0" indent="0" algn="l" rtl="0">
                        <a:spcBef>
                          <a:spcPts val="0"/>
                        </a:spcBef>
                        <a:spcAft>
                          <a:spcPts val="0"/>
                        </a:spcAft>
                        <a:buNone/>
                      </a:pPr>
                      <a:endParaRPr sz="6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sz="900">
                          <a:solidFill>
                            <a:schemeClr val="dk1"/>
                          </a:solidFill>
                          <a:latin typeface="Play"/>
                          <a:ea typeface="Play"/>
                          <a:cs typeface="Play"/>
                          <a:sym typeface="Play"/>
                        </a:rPr>
                        <a:t>Class</a:t>
                      </a:r>
                      <a:endParaRPr sz="9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sz="900">
                          <a:solidFill>
                            <a:schemeClr val="dk1"/>
                          </a:solidFill>
                          <a:latin typeface="Play"/>
                          <a:ea typeface="Play"/>
                          <a:cs typeface="Play"/>
                          <a:sym typeface="Play"/>
                        </a:rPr>
                        <a:t>D1</a:t>
                      </a:r>
                      <a:endParaRPr sz="9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sz="900">
                          <a:solidFill>
                            <a:schemeClr val="dk1"/>
                          </a:solidFill>
                          <a:latin typeface="Play"/>
                          <a:ea typeface="Play"/>
                          <a:cs typeface="Play"/>
                          <a:sym typeface="Play"/>
                        </a:rPr>
                        <a:t>…</a:t>
                      </a:r>
                      <a:endParaRPr sz="9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sz="900">
                          <a:solidFill>
                            <a:schemeClr val="dk1"/>
                          </a:solidFill>
                          <a:latin typeface="Play"/>
                          <a:ea typeface="Play"/>
                          <a:cs typeface="Play"/>
                          <a:sym typeface="Play"/>
                        </a:rPr>
                        <a:t>D128</a:t>
                      </a:r>
                      <a:endParaRPr sz="900">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0"/>
                  </a:ext>
                </a:extLst>
              </a:tr>
              <a:tr h="307925">
                <a:tc>
                  <a:txBody>
                    <a:bodyPr/>
                    <a:lstStyle/>
                    <a:p>
                      <a:pPr marL="0" lvl="0" indent="0" algn="l" rtl="0">
                        <a:spcBef>
                          <a:spcPts val="0"/>
                        </a:spcBef>
                        <a:spcAft>
                          <a:spcPts val="0"/>
                        </a:spcAft>
                        <a:buNone/>
                      </a:pPr>
                      <a:r>
                        <a:rPr lang="en-US" sz="1100">
                          <a:solidFill>
                            <a:schemeClr val="dk1"/>
                          </a:solidFill>
                          <a:latin typeface="Play"/>
                          <a:ea typeface="Play"/>
                          <a:cs typeface="Play"/>
                          <a:sym typeface="Play"/>
                        </a:rPr>
                        <a:t>KP1</a:t>
                      </a:r>
                      <a:endParaRPr sz="11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1"/>
                  </a:ext>
                </a:extLst>
              </a:tr>
              <a:tr h="307925">
                <a:tc>
                  <a:txBody>
                    <a:bodyPr/>
                    <a:lstStyle/>
                    <a:p>
                      <a:pPr marL="0" lvl="0" indent="0" algn="l" rtl="0">
                        <a:spcBef>
                          <a:spcPts val="0"/>
                        </a:spcBef>
                        <a:spcAft>
                          <a:spcPts val="0"/>
                        </a:spcAft>
                        <a:buNone/>
                      </a:pPr>
                      <a:r>
                        <a:rPr lang="en-US" sz="1100">
                          <a:solidFill>
                            <a:schemeClr val="dk1"/>
                          </a:solidFill>
                          <a:latin typeface="Play"/>
                          <a:ea typeface="Play"/>
                          <a:cs typeface="Play"/>
                          <a:sym typeface="Play"/>
                        </a:rPr>
                        <a:t>KP2</a:t>
                      </a:r>
                      <a:endParaRPr sz="11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2"/>
                  </a:ext>
                </a:extLst>
              </a:tr>
              <a:tr h="307925">
                <a:tc>
                  <a:txBody>
                    <a:bodyPr/>
                    <a:lstStyle/>
                    <a:p>
                      <a:pPr marL="0" lvl="0" indent="0" algn="l" rtl="0">
                        <a:spcBef>
                          <a:spcPts val="0"/>
                        </a:spcBef>
                        <a:spcAft>
                          <a:spcPts val="0"/>
                        </a:spcAft>
                        <a:buNone/>
                      </a:pPr>
                      <a:r>
                        <a:rPr lang="en-US" sz="1100">
                          <a:solidFill>
                            <a:schemeClr val="dk1"/>
                          </a:solidFill>
                          <a:latin typeface="Play"/>
                          <a:ea typeface="Play"/>
                          <a:cs typeface="Play"/>
                          <a:sym typeface="Play"/>
                        </a:rPr>
                        <a:t>…</a:t>
                      </a:r>
                      <a:endParaRPr sz="11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3"/>
                  </a:ext>
                </a:extLst>
              </a:tr>
              <a:tr h="307925">
                <a:tc>
                  <a:txBody>
                    <a:bodyPr/>
                    <a:lstStyle/>
                    <a:p>
                      <a:pPr marL="0" lvl="0" indent="0" algn="l" rtl="0">
                        <a:spcBef>
                          <a:spcPts val="0"/>
                        </a:spcBef>
                        <a:spcAft>
                          <a:spcPts val="0"/>
                        </a:spcAft>
                        <a:buNone/>
                      </a:pPr>
                      <a:r>
                        <a:rPr lang="en-US" sz="1100">
                          <a:solidFill>
                            <a:schemeClr val="dk1"/>
                          </a:solidFill>
                          <a:latin typeface="Play"/>
                          <a:ea typeface="Play"/>
                          <a:cs typeface="Play"/>
                          <a:sym typeface="Play"/>
                        </a:rPr>
                        <a:t>…</a:t>
                      </a:r>
                      <a:endParaRPr sz="11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4"/>
                  </a:ext>
                </a:extLst>
              </a:tr>
              <a:tr h="307925">
                <a:tc>
                  <a:txBody>
                    <a:bodyPr/>
                    <a:lstStyle/>
                    <a:p>
                      <a:pPr marL="0" lvl="0" indent="0" algn="l" rtl="0">
                        <a:spcBef>
                          <a:spcPts val="0"/>
                        </a:spcBef>
                        <a:spcAft>
                          <a:spcPts val="0"/>
                        </a:spcAft>
                        <a:buNone/>
                      </a:pPr>
                      <a:r>
                        <a:rPr lang="en-US" sz="1100">
                          <a:solidFill>
                            <a:schemeClr val="dk1"/>
                          </a:solidFill>
                          <a:latin typeface="Play"/>
                          <a:ea typeface="Play"/>
                          <a:cs typeface="Play"/>
                          <a:sym typeface="Play"/>
                        </a:rPr>
                        <a:t>KPn</a:t>
                      </a:r>
                      <a:endParaRPr sz="11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5"/>
                  </a:ext>
                </a:extLst>
              </a:tr>
            </a:tbl>
          </a:graphicData>
        </a:graphic>
      </p:graphicFrame>
      <p:cxnSp>
        <p:nvCxnSpPr>
          <p:cNvPr id="145" name="Google Shape;145;g2cc0134df67_0_25"/>
          <p:cNvCxnSpPr/>
          <p:nvPr/>
        </p:nvCxnSpPr>
        <p:spPr>
          <a:xfrm rot="10800000" flipH="1">
            <a:off x="2614200" y="2855975"/>
            <a:ext cx="922200" cy="75600"/>
          </a:xfrm>
          <a:prstGeom prst="straightConnector1">
            <a:avLst/>
          </a:prstGeom>
          <a:noFill/>
          <a:ln w="9525" cap="flat" cmpd="sng">
            <a:solidFill>
              <a:srgbClr val="EFEFEF"/>
            </a:solidFill>
            <a:prstDash val="solid"/>
            <a:round/>
            <a:headEnd type="none" w="med" len="med"/>
            <a:tailEnd type="triangle" w="med" len="med"/>
          </a:ln>
        </p:spPr>
      </p:cxnSp>
      <p:cxnSp>
        <p:nvCxnSpPr>
          <p:cNvPr id="146" name="Google Shape;146;g2cc0134df67_0_25"/>
          <p:cNvCxnSpPr/>
          <p:nvPr/>
        </p:nvCxnSpPr>
        <p:spPr>
          <a:xfrm rot="10800000" flipH="1">
            <a:off x="2281575" y="3914350"/>
            <a:ext cx="1391100" cy="272100"/>
          </a:xfrm>
          <a:prstGeom prst="straightConnector1">
            <a:avLst/>
          </a:prstGeom>
          <a:noFill/>
          <a:ln w="9525" cap="flat" cmpd="sng">
            <a:solidFill>
              <a:srgbClr val="EFEFEF"/>
            </a:solidFill>
            <a:prstDash val="solid"/>
            <a:round/>
            <a:headEnd type="none" w="med" len="med"/>
            <a:tailEnd type="triangle" w="med" len="med"/>
          </a:ln>
        </p:spPr>
      </p:cxnSp>
      <p:cxnSp>
        <p:nvCxnSpPr>
          <p:cNvPr id="147" name="Google Shape;147;g2cc0134df67_0_25"/>
          <p:cNvCxnSpPr/>
          <p:nvPr/>
        </p:nvCxnSpPr>
        <p:spPr>
          <a:xfrm>
            <a:off x="2342050" y="2054675"/>
            <a:ext cx="1164300" cy="453600"/>
          </a:xfrm>
          <a:prstGeom prst="straightConnector1">
            <a:avLst/>
          </a:prstGeom>
          <a:noFill/>
          <a:ln w="9525" cap="flat" cmpd="sng">
            <a:solidFill>
              <a:srgbClr val="EFEFEF"/>
            </a:solidFill>
            <a:prstDash val="solid"/>
            <a:round/>
            <a:headEnd type="none" w="med" len="med"/>
            <a:tailEnd type="triangle" w="med" len="med"/>
          </a:ln>
        </p:spPr>
      </p:cxnSp>
      <p:sp>
        <p:nvSpPr>
          <p:cNvPr id="148" name="Google Shape;148;g2cc0134df67_0_25"/>
          <p:cNvSpPr/>
          <p:nvPr/>
        </p:nvSpPr>
        <p:spPr>
          <a:xfrm>
            <a:off x="7376700" y="1449900"/>
            <a:ext cx="680400" cy="497448"/>
          </a:xfrm>
          <a:prstGeom prst="cloud">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149;g2cc0134df67_0_25"/>
          <p:cNvSpPr/>
          <p:nvPr/>
        </p:nvSpPr>
        <p:spPr>
          <a:xfrm>
            <a:off x="7376700" y="2434125"/>
            <a:ext cx="680400" cy="497448"/>
          </a:xfrm>
          <a:prstGeom prst="cloud">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 name="Google Shape;150;g2cc0134df67_0_25"/>
          <p:cNvSpPr/>
          <p:nvPr/>
        </p:nvSpPr>
        <p:spPr>
          <a:xfrm>
            <a:off x="7376700" y="3961050"/>
            <a:ext cx="680400" cy="497448"/>
          </a:xfrm>
          <a:prstGeom prst="cloud">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1" name="Google Shape;151;g2cc0134df67_0_25"/>
          <p:cNvCxnSpPr>
            <a:endCxn id="148" idx="2"/>
          </p:cNvCxnSpPr>
          <p:nvPr/>
        </p:nvCxnSpPr>
        <p:spPr>
          <a:xfrm rot="10800000" flipH="1">
            <a:off x="6696311" y="1698624"/>
            <a:ext cx="682500" cy="764100"/>
          </a:xfrm>
          <a:prstGeom prst="straightConnector1">
            <a:avLst/>
          </a:prstGeom>
          <a:noFill/>
          <a:ln w="9525" cap="flat" cmpd="sng">
            <a:solidFill>
              <a:srgbClr val="D9D9D9"/>
            </a:solidFill>
            <a:prstDash val="dash"/>
            <a:round/>
            <a:headEnd type="none" w="med" len="med"/>
            <a:tailEnd type="triangle" w="med" len="med"/>
          </a:ln>
        </p:spPr>
      </p:cxnSp>
      <p:cxnSp>
        <p:nvCxnSpPr>
          <p:cNvPr id="152" name="Google Shape;152;g2cc0134df67_0_25"/>
          <p:cNvCxnSpPr>
            <a:endCxn id="153" idx="3"/>
          </p:cNvCxnSpPr>
          <p:nvPr/>
        </p:nvCxnSpPr>
        <p:spPr>
          <a:xfrm>
            <a:off x="6696300" y="3566967"/>
            <a:ext cx="1022700" cy="1436700"/>
          </a:xfrm>
          <a:prstGeom prst="straightConnector1">
            <a:avLst/>
          </a:prstGeom>
          <a:noFill/>
          <a:ln w="9525" cap="flat" cmpd="sng">
            <a:solidFill>
              <a:srgbClr val="D9D9D9"/>
            </a:solidFill>
            <a:prstDash val="dash"/>
            <a:round/>
            <a:headEnd type="none" w="med" len="med"/>
            <a:tailEnd type="triangle" w="med" len="med"/>
          </a:ln>
        </p:spPr>
      </p:cxnSp>
      <p:cxnSp>
        <p:nvCxnSpPr>
          <p:cNvPr id="154" name="Google Shape;154;g2cc0134df67_0_25"/>
          <p:cNvCxnSpPr>
            <a:endCxn id="153" idx="3"/>
          </p:cNvCxnSpPr>
          <p:nvPr/>
        </p:nvCxnSpPr>
        <p:spPr>
          <a:xfrm>
            <a:off x="6666000" y="3959667"/>
            <a:ext cx="1053000" cy="1044000"/>
          </a:xfrm>
          <a:prstGeom prst="straightConnector1">
            <a:avLst/>
          </a:prstGeom>
          <a:noFill/>
          <a:ln w="9525" cap="flat" cmpd="sng">
            <a:solidFill>
              <a:srgbClr val="D9D9D9"/>
            </a:solidFill>
            <a:prstDash val="dash"/>
            <a:round/>
            <a:headEnd type="none" w="med" len="med"/>
            <a:tailEnd type="triangle" w="med" len="med"/>
          </a:ln>
        </p:spPr>
      </p:cxnSp>
      <p:sp>
        <p:nvSpPr>
          <p:cNvPr id="155" name="Google Shape;155;g2cc0134df67_0_25"/>
          <p:cNvSpPr/>
          <p:nvPr/>
        </p:nvSpPr>
        <p:spPr>
          <a:xfrm>
            <a:off x="10733100" y="1298950"/>
            <a:ext cx="1088700" cy="4974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Play"/>
                <a:ea typeface="Play"/>
                <a:cs typeface="Play"/>
                <a:sym typeface="Play"/>
              </a:rPr>
              <a:t>img1</a:t>
            </a:r>
            <a:endParaRPr>
              <a:solidFill>
                <a:schemeClr val="dk1"/>
              </a:solidFill>
              <a:latin typeface="Play"/>
              <a:ea typeface="Play"/>
              <a:cs typeface="Play"/>
              <a:sym typeface="Play"/>
            </a:endParaRPr>
          </a:p>
        </p:txBody>
      </p:sp>
      <p:sp>
        <p:nvSpPr>
          <p:cNvPr id="153" name="Google Shape;153;g2cc0134df67_0_25"/>
          <p:cNvSpPr/>
          <p:nvPr/>
        </p:nvSpPr>
        <p:spPr>
          <a:xfrm>
            <a:off x="7378800" y="4975225"/>
            <a:ext cx="680400" cy="497448"/>
          </a:xfrm>
          <a:prstGeom prst="cloud">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6" name="Google Shape;156;g2cc0134df67_0_25"/>
          <p:cNvCxnSpPr/>
          <p:nvPr/>
        </p:nvCxnSpPr>
        <p:spPr>
          <a:xfrm>
            <a:off x="7717188" y="3011913"/>
            <a:ext cx="3600" cy="868800"/>
          </a:xfrm>
          <a:prstGeom prst="straightConnector1">
            <a:avLst/>
          </a:prstGeom>
          <a:noFill/>
          <a:ln w="9525" cap="flat" cmpd="sng">
            <a:solidFill>
              <a:srgbClr val="D9D9D9"/>
            </a:solidFill>
            <a:prstDash val="dash"/>
            <a:round/>
            <a:headEnd type="none" w="med" len="med"/>
            <a:tailEnd type="none" w="med" len="med"/>
          </a:ln>
        </p:spPr>
      </p:cxnSp>
      <p:sp>
        <p:nvSpPr>
          <p:cNvPr id="157" name="Google Shape;157;g2cc0134df67_0_25"/>
          <p:cNvSpPr/>
          <p:nvPr/>
        </p:nvSpPr>
        <p:spPr>
          <a:xfrm>
            <a:off x="10733100" y="2084713"/>
            <a:ext cx="1088700" cy="4974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Play"/>
                <a:ea typeface="Play"/>
                <a:cs typeface="Play"/>
                <a:sym typeface="Play"/>
              </a:rPr>
              <a:t>img2</a:t>
            </a:r>
            <a:endParaRPr>
              <a:solidFill>
                <a:schemeClr val="dk1"/>
              </a:solidFill>
              <a:latin typeface="Play"/>
              <a:ea typeface="Play"/>
              <a:cs typeface="Play"/>
              <a:sym typeface="Play"/>
            </a:endParaRPr>
          </a:p>
        </p:txBody>
      </p:sp>
      <p:sp>
        <p:nvSpPr>
          <p:cNvPr id="158" name="Google Shape;158;g2cc0134df67_0_25"/>
          <p:cNvSpPr/>
          <p:nvPr/>
        </p:nvSpPr>
        <p:spPr>
          <a:xfrm>
            <a:off x="10733100" y="2870500"/>
            <a:ext cx="1088700" cy="4974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Play"/>
                <a:ea typeface="Play"/>
                <a:cs typeface="Play"/>
                <a:sym typeface="Play"/>
              </a:rPr>
              <a:t>img3</a:t>
            </a:r>
            <a:endParaRPr>
              <a:solidFill>
                <a:schemeClr val="dk1"/>
              </a:solidFill>
              <a:latin typeface="Play"/>
              <a:ea typeface="Play"/>
              <a:cs typeface="Play"/>
              <a:sym typeface="Play"/>
            </a:endParaRPr>
          </a:p>
        </p:txBody>
      </p:sp>
      <p:sp>
        <p:nvSpPr>
          <p:cNvPr id="159" name="Google Shape;159;g2cc0134df67_0_25"/>
          <p:cNvSpPr/>
          <p:nvPr/>
        </p:nvSpPr>
        <p:spPr>
          <a:xfrm>
            <a:off x="10733100" y="5096250"/>
            <a:ext cx="1088700" cy="4974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Play"/>
                <a:ea typeface="Play"/>
                <a:cs typeface="Play"/>
                <a:sym typeface="Play"/>
              </a:rPr>
              <a:t>imgN</a:t>
            </a:r>
            <a:endParaRPr>
              <a:solidFill>
                <a:schemeClr val="dk1"/>
              </a:solidFill>
              <a:latin typeface="Play"/>
              <a:ea typeface="Play"/>
              <a:cs typeface="Play"/>
              <a:sym typeface="Play"/>
            </a:endParaRPr>
          </a:p>
        </p:txBody>
      </p:sp>
      <p:cxnSp>
        <p:nvCxnSpPr>
          <p:cNvPr id="160" name="Google Shape;160;g2cc0134df67_0_25"/>
          <p:cNvCxnSpPr/>
          <p:nvPr/>
        </p:nvCxnSpPr>
        <p:spPr>
          <a:xfrm>
            <a:off x="11322750" y="3657525"/>
            <a:ext cx="0" cy="1179300"/>
          </a:xfrm>
          <a:prstGeom prst="straightConnector1">
            <a:avLst/>
          </a:prstGeom>
          <a:noFill/>
          <a:ln w="9525" cap="flat" cmpd="sng">
            <a:solidFill>
              <a:schemeClr val="lt2"/>
            </a:solidFill>
            <a:prstDash val="dash"/>
            <a:round/>
            <a:headEnd type="none" w="med" len="med"/>
            <a:tailEnd type="none" w="med" len="med"/>
          </a:ln>
        </p:spPr>
      </p:cxnSp>
      <p:cxnSp>
        <p:nvCxnSpPr>
          <p:cNvPr id="161" name="Google Shape;161;g2cc0134df67_0_25"/>
          <p:cNvCxnSpPr>
            <a:endCxn id="149" idx="2"/>
          </p:cNvCxnSpPr>
          <p:nvPr/>
        </p:nvCxnSpPr>
        <p:spPr>
          <a:xfrm rot="10800000" flipH="1">
            <a:off x="6696311" y="2682849"/>
            <a:ext cx="682500" cy="173100"/>
          </a:xfrm>
          <a:prstGeom prst="straightConnector1">
            <a:avLst/>
          </a:prstGeom>
          <a:noFill/>
          <a:ln w="9525" cap="flat" cmpd="sng">
            <a:solidFill>
              <a:srgbClr val="D9D9D9"/>
            </a:solidFill>
            <a:prstDash val="dash"/>
            <a:round/>
            <a:headEnd type="none" w="med" len="med"/>
            <a:tailEnd type="triangle" w="med" len="med"/>
          </a:ln>
        </p:spPr>
      </p:cxnSp>
      <p:pic>
        <p:nvPicPr>
          <p:cNvPr id="162" name="Google Shape;162;g2cc0134df67_0_25"/>
          <p:cNvPicPr preferRelativeResize="0"/>
          <p:nvPr/>
        </p:nvPicPr>
        <p:blipFill>
          <a:blip r:embed="rId5">
            <a:alphaModFix/>
          </a:blip>
          <a:stretch>
            <a:fillRect/>
          </a:stretch>
        </p:blipFill>
        <p:spPr>
          <a:xfrm>
            <a:off x="9333575" y="1239720"/>
            <a:ext cx="922200" cy="689979"/>
          </a:xfrm>
          <a:prstGeom prst="rect">
            <a:avLst/>
          </a:prstGeom>
          <a:noFill/>
          <a:ln>
            <a:noFill/>
          </a:ln>
        </p:spPr>
      </p:pic>
      <p:pic>
        <p:nvPicPr>
          <p:cNvPr id="163" name="Google Shape;163;g2cc0134df67_0_25"/>
          <p:cNvPicPr preferRelativeResize="0"/>
          <p:nvPr/>
        </p:nvPicPr>
        <p:blipFill>
          <a:blip r:embed="rId6">
            <a:alphaModFix/>
          </a:blip>
          <a:stretch>
            <a:fillRect/>
          </a:stretch>
        </p:blipFill>
        <p:spPr>
          <a:xfrm>
            <a:off x="9333578" y="2084722"/>
            <a:ext cx="922197" cy="689977"/>
          </a:xfrm>
          <a:prstGeom prst="rect">
            <a:avLst/>
          </a:prstGeom>
          <a:noFill/>
          <a:ln>
            <a:noFill/>
          </a:ln>
        </p:spPr>
      </p:pic>
      <p:pic>
        <p:nvPicPr>
          <p:cNvPr id="164" name="Google Shape;164;g2cc0134df67_0_25"/>
          <p:cNvPicPr preferRelativeResize="0"/>
          <p:nvPr/>
        </p:nvPicPr>
        <p:blipFill>
          <a:blip r:embed="rId7">
            <a:alphaModFix/>
          </a:blip>
          <a:stretch>
            <a:fillRect/>
          </a:stretch>
        </p:blipFill>
        <p:spPr>
          <a:xfrm>
            <a:off x="9333575" y="4878956"/>
            <a:ext cx="922200" cy="689982"/>
          </a:xfrm>
          <a:prstGeom prst="rect">
            <a:avLst/>
          </a:prstGeom>
          <a:noFill/>
          <a:ln>
            <a:noFill/>
          </a:ln>
        </p:spPr>
      </p:pic>
      <p:pic>
        <p:nvPicPr>
          <p:cNvPr id="165" name="Google Shape;165;g2cc0134df67_0_25"/>
          <p:cNvPicPr preferRelativeResize="0"/>
          <p:nvPr/>
        </p:nvPicPr>
        <p:blipFill>
          <a:blip r:embed="rId8">
            <a:alphaModFix/>
          </a:blip>
          <a:stretch>
            <a:fillRect/>
          </a:stretch>
        </p:blipFill>
        <p:spPr>
          <a:xfrm>
            <a:off x="9333575" y="2923425"/>
            <a:ext cx="922200" cy="701415"/>
          </a:xfrm>
          <a:prstGeom prst="rect">
            <a:avLst/>
          </a:prstGeom>
          <a:noFill/>
          <a:ln>
            <a:noFill/>
          </a:ln>
        </p:spPr>
      </p:pic>
      <p:sp>
        <p:nvSpPr>
          <p:cNvPr id="166" name="Google Shape;166;g2cc0134df67_0_25"/>
          <p:cNvSpPr txBox="1"/>
          <p:nvPr/>
        </p:nvSpPr>
        <p:spPr>
          <a:xfrm>
            <a:off x="745825" y="5853075"/>
            <a:ext cx="1874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latin typeface="Play"/>
                <a:ea typeface="Play"/>
                <a:cs typeface="Play"/>
                <a:sym typeface="Play"/>
              </a:rPr>
              <a:t>Keypoint extraction</a:t>
            </a:r>
            <a:endParaRPr sz="1500">
              <a:solidFill>
                <a:schemeClr val="dk1"/>
              </a:solidFill>
              <a:latin typeface="Play"/>
              <a:ea typeface="Play"/>
              <a:cs typeface="Play"/>
              <a:sym typeface="Play"/>
            </a:endParaRPr>
          </a:p>
        </p:txBody>
      </p:sp>
      <p:sp>
        <p:nvSpPr>
          <p:cNvPr id="167" name="Google Shape;167;g2cc0134df67_0_25"/>
          <p:cNvSpPr txBox="1"/>
          <p:nvPr/>
        </p:nvSpPr>
        <p:spPr>
          <a:xfrm>
            <a:off x="3506347" y="5853075"/>
            <a:ext cx="4134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latin typeface="Play"/>
                <a:ea typeface="Play"/>
                <a:cs typeface="Play"/>
                <a:sym typeface="Play"/>
              </a:rPr>
              <a:t>Bag of Visual Words clusters using K-Means</a:t>
            </a:r>
            <a:endParaRPr sz="1500">
              <a:solidFill>
                <a:schemeClr val="dk1"/>
              </a:solidFill>
              <a:latin typeface="Play"/>
              <a:ea typeface="Play"/>
              <a:cs typeface="Play"/>
              <a:sym typeface="Play"/>
            </a:endParaRPr>
          </a:p>
        </p:txBody>
      </p:sp>
      <p:sp>
        <p:nvSpPr>
          <p:cNvPr id="168" name="Google Shape;168;g2cc0134df67_0_25"/>
          <p:cNvSpPr txBox="1"/>
          <p:nvPr/>
        </p:nvSpPr>
        <p:spPr>
          <a:xfrm>
            <a:off x="8057100" y="5853075"/>
            <a:ext cx="4134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latin typeface="Play"/>
                <a:ea typeface="Play"/>
                <a:cs typeface="Play"/>
                <a:sym typeface="Play"/>
              </a:rPr>
              <a:t>Distribution of words used as feature vectors</a:t>
            </a:r>
            <a:endParaRPr sz="1500">
              <a:solidFill>
                <a:schemeClr val="dk1"/>
              </a:solidFill>
              <a:latin typeface="Play"/>
              <a:ea typeface="Play"/>
              <a:cs typeface="Play"/>
              <a:sym typeface="Play"/>
            </a:endParaRPr>
          </a:p>
        </p:txBody>
      </p:sp>
      <p:sp>
        <p:nvSpPr>
          <p:cNvPr id="169" name="Google Shape;169;g2cc0134df67_0_25"/>
          <p:cNvSpPr/>
          <p:nvPr/>
        </p:nvSpPr>
        <p:spPr>
          <a:xfrm rot="-5400000">
            <a:off x="6749425" y="3090375"/>
            <a:ext cx="4097100" cy="756000"/>
          </a:xfrm>
          <a:prstGeom prst="trapezoid">
            <a:avLst>
              <a:gd name="adj" fmla="val 171822"/>
            </a:avLst>
          </a:prstGeom>
          <a:gradFill>
            <a:gsLst>
              <a:gs pos="0">
                <a:schemeClr val="lt1"/>
              </a:gs>
              <a:gs pos="61000">
                <a:srgbClr val="B9B9B9"/>
              </a:gs>
              <a:gs pos="96000">
                <a:srgbClr val="F3F3F3"/>
              </a:gs>
              <a:gs pos="100000">
                <a:srgbClr val="CCCCCC"/>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 name="Google Shape;170;g2cc0134df67_0_25"/>
          <p:cNvSpPr txBox="1"/>
          <p:nvPr/>
        </p:nvSpPr>
        <p:spPr>
          <a:xfrm>
            <a:off x="510524" y="6229900"/>
            <a:ext cx="2463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latin typeface="Play"/>
                <a:ea typeface="Play"/>
                <a:cs typeface="Play"/>
                <a:sym typeface="Play"/>
              </a:rPr>
              <a:t>Edge &amp; contrast thresholds to constrain # of keypoints</a:t>
            </a:r>
            <a:endParaRPr sz="1200">
              <a:solidFill>
                <a:schemeClr val="dk1"/>
              </a:solidFill>
              <a:latin typeface="Play"/>
              <a:ea typeface="Play"/>
              <a:cs typeface="Play"/>
              <a:sym typeface="Play"/>
            </a:endParaRPr>
          </a:p>
        </p:txBody>
      </p:sp>
      <p:sp>
        <p:nvSpPr>
          <p:cNvPr id="171" name="Google Shape;171;g2cc0134df67_0_25"/>
          <p:cNvSpPr txBox="1"/>
          <p:nvPr/>
        </p:nvSpPr>
        <p:spPr>
          <a:xfrm>
            <a:off x="3795289" y="6268575"/>
            <a:ext cx="2746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latin typeface="Play"/>
                <a:ea typeface="Play"/>
                <a:cs typeface="Play"/>
                <a:sym typeface="Play"/>
              </a:rPr>
              <a:t>Tunable number of clusters</a:t>
            </a:r>
            <a:endParaRPr sz="1200">
              <a:solidFill>
                <a:schemeClr val="dk1"/>
              </a:solidFill>
              <a:latin typeface="Play"/>
              <a:ea typeface="Play"/>
              <a:cs typeface="Play"/>
              <a:sym typeface="Play"/>
            </a:endParaRPr>
          </a:p>
        </p:txBody>
      </p:sp>
      <p:sp>
        <p:nvSpPr>
          <p:cNvPr id="172" name="Google Shape;172;g2cc0134df67_0_25"/>
          <p:cNvSpPr/>
          <p:nvPr/>
        </p:nvSpPr>
        <p:spPr>
          <a:xfrm>
            <a:off x="10357938" y="1501313"/>
            <a:ext cx="273000" cy="1668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3" name="Google Shape;173;g2cc0134df67_0_25"/>
          <p:cNvSpPr/>
          <p:nvPr/>
        </p:nvSpPr>
        <p:spPr>
          <a:xfrm>
            <a:off x="10413363" y="2250013"/>
            <a:ext cx="273000" cy="1668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4" name="Google Shape;174;g2cc0134df67_0_25"/>
          <p:cNvSpPr/>
          <p:nvPr/>
        </p:nvSpPr>
        <p:spPr>
          <a:xfrm>
            <a:off x="10357925" y="3059713"/>
            <a:ext cx="273000" cy="1668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5" name="Google Shape;175;g2cc0134df67_0_25"/>
          <p:cNvSpPr/>
          <p:nvPr/>
        </p:nvSpPr>
        <p:spPr>
          <a:xfrm>
            <a:off x="10357938" y="5261538"/>
            <a:ext cx="273000" cy="1668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2cc0134df67_0_57"/>
          <p:cNvSpPr txBox="1">
            <a:spLocks noGrp="1"/>
          </p:cNvSpPr>
          <p:nvPr>
            <p:ph type="title"/>
          </p:nvPr>
        </p:nvSpPr>
        <p:spPr>
          <a:xfrm>
            <a:off x="838200" y="646975"/>
            <a:ext cx="10515600" cy="75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PCA and tSNE</a:t>
            </a:r>
            <a:endParaRPr>
              <a:latin typeface="Play"/>
              <a:ea typeface="Play"/>
              <a:cs typeface="Play"/>
              <a:sym typeface="Play"/>
            </a:endParaRPr>
          </a:p>
        </p:txBody>
      </p:sp>
      <p:sp>
        <p:nvSpPr>
          <p:cNvPr id="181" name="Google Shape;181;g2cc0134df67_0_57"/>
          <p:cNvSpPr txBox="1">
            <a:spLocks noGrp="1"/>
          </p:cNvSpPr>
          <p:nvPr>
            <p:ph type="body" idx="1"/>
          </p:nvPr>
        </p:nvSpPr>
        <p:spPr>
          <a:xfrm>
            <a:off x="838200" y="1744700"/>
            <a:ext cx="10515600" cy="4771800"/>
          </a:xfrm>
          <a:prstGeom prst="rect">
            <a:avLst/>
          </a:prstGeom>
        </p:spPr>
        <p:txBody>
          <a:bodyPr spcFirstLastPara="1" wrap="square" lIns="91425" tIns="45700" rIns="91425" bIns="45700" anchor="t" anchorCtr="0">
            <a:normAutofit/>
          </a:bodyPr>
          <a:lstStyle/>
          <a:p>
            <a:pPr marL="457200" lvl="0" indent="-368300" algn="just" rtl="0">
              <a:lnSpc>
                <a:spcPct val="115000"/>
              </a:lnSpc>
              <a:spcBef>
                <a:spcPts val="1000"/>
              </a:spcBef>
              <a:spcAft>
                <a:spcPts val="0"/>
              </a:spcAft>
              <a:buSzPts val="2200"/>
              <a:buFont typeface="Play"/>
              <a:buChar char="●"/>
            </a:pPr>
            <a:r>
              <a:rPr lang="en-US" sz="2200">
                <a:latin typeface="Play"/>
                <a:ea typeface="Play"/>
                <a:cs typeface="Play"/>
                <a:sym typeface="Play"/>
              </a:rPr>
              <a:t>Some of the feature vectors are high dimensional</a:t>
            </a:r>
            <a:endParaRPr sz="2200">
              <a:latin typeface="Play"/>
              <a:ea typeface="Play"/>
              <a:cs typeface="Play"/>
              <a:sym typeface="Play"/>
            </a:endParaRPr>
          </a:p>
          <a:p>
            <a:pPr marL="914400" lvl="1" indent="-346075" algn="just" rtl="0">
              <a:lnSpc>
                <a:spcPct val="115000"/>
              </a:lnSpc>
              <a:spcBef>
                <a:spcPts val="0"/>
              </a:spcBef>
              <a:spcAft>
                <a:spcPts val="0"/>
              </a:spcAft>
              <a:buSzPts val="1850"/>
              <a:buFont typeface="Play"/>
              <a:buChar char="○"/>
            </a:pPr>
            <a:r>
              <a:rPr lang="en-US" sz="1850">
                <a:latin typeface="Play"/>
                <a:ea typeface="Play"/>
                <a:cs typeface="Play"/>
                <a:sym typeface="Play"/>
              </a:rPr>
              <a:t>Examples: SIFT, HOG</a:t>
            </a:r>
            <a:endParaRPr sz="1850">
              <a:latin typeface="Play"/>
              <a:ea typeface="Play"/>
              <a:cs typeface="Play"/>
              <a:sym typeface="Play"/>
            </a:endParaRPr>
          </a:p>
          <a:p>
            <a:pPr marL="457200" lvl="0" indent="-368300" algn="just" rtl="0">
              <a:lnSpc>
                <a:spcPct val="115000"/>
              </a:lnSpc>
              <a:spcBef>
                <a:spcPts val="0"/>
              </a:spcBef>
              <a:spcAft>
                <a:spcPts val="0"/>
              </a:spcAft>
              <a:buSzPts val="2200"/>
              <a:buFont typeface="Play"/>
              <a:buChar char="●"/>
            </a:pPr>
            <a:r>
              <a:rPr lang="en-US" sz="2200">
                <a:latin typeface="Play"/>
                <a:ea typeface="Play"/>
                <a:cs typeface="Play"/>
                <a:sym typeface="Play"/>
              </a:rPr>
              <a:t>Higher dimensional features incur more computational cost; PCA provides a simpler way to reduce dimensionality. </a:t>
            </a:r>
            <a:endParaRPr sz="2200">
              <a:latin typeface="Play"/>
              <a:ea typeface="Play"/>
              <a:cs typeface="Play"/>
              <a:sym typeface="Play"/>
            </a:endParaRPr>
          </a:p>
          <a:p>
            <a:pPr marL="457200" lvl="0" indent="-368300" algn="just" rtl="0">
              <a:lnSpc>
                <a:spcPct val="115000"/>
              </a:lnSpc>
              <a:spcBef>
                <a:spcPts val="0"/>
              </a:spcBef>
              <a:spcAft>
                <a:spcPts val="0"/>
              </a:spcAft>
              <a:buSzPts val="2200"/>
              <a:buFont typeface="Play"/>
              <a:buChar char="●"/>
            </a:pPr>
            <a:r>
              <a:rPr lang="en-US" sz="2200">
                <a:latin typeface="Play"/>
                <a:ea typeface="Play"/>
                <a:cs typeface="Play"/>
                <a:sym typeface="Play"/>
              </a:rPr>
              <a:t>Run PCA to identify features that have maximal impact to variability in the dataset.</a:t>
            </a:r>
            <a:endParaRPr sz="2200">
              <a:latin typeface="Play"/>
              <a:ea typeface="Play"/>
              <a:cs typeface="Play"/>
              <a:sym typeface="Play"/>
            </a:endParaRPr>
          </a:p>
          <a:p>
            <a:pPr marL="457200" lvl="0" indent="-368300" algn="just" rtl="0">
              <a:lnSpc>
                <a:spcPct val="115000"/>
              </a:lnSpc>
              <a:spcBef>
                <a:spcPts val="0"/>
              </a:spcBef>
              <a:spcAft>
                <a:spcPts val="0"/>
              </a:spcAft>
              <a:buSzPts val="2200"/>
              <a:buFont typeface="Play"/>
              <a:buChar char="●"/>
            </a:pPr>
            <a:r>
              <a:rPr lang="en-US" sz="2200">
                <a:latin typeface="Play"/>
                <a:ea typeface="Play"/>
                <a:cs typeface="Play"/>
                <a:sym typeface="Play"/>
              </a:rPr>
              <a:t>Run  tSNE to visualize clustering of data based on the reduced feature vector set identified in the PCA step.</a:t>
            </a:r>
            <a:endParaRPr sz="2200">
              <a:latin typeface="Play"/>
              <a:ea typeface="Play"/>
              <a:cs typeface="Play"/>
              <a:sym typeface="Play"/>
            </a:endParaRPr>
          </a:p>
          <a:p>
            <a:pPr marL="457200" lvl="0" indent="-368300" algn="just" rtl="0">
              <a:lnSpc>
                <a:spcPct val="115000"/>
              </a:lnSpc>
              <a:spcBef>
                <a:spcPts val="0"/>
              </a:spcBef>
              <a:spcAft>
                <a:spcPts val="0"/>
              </a:spcAft>
              <a:buSzPts val="2200"/>
              <a:buFont typeface="Play"/>
              <a:buChar char="●"/>
            </a:pPr>
            <a:r>
              <a:rPr lang="en-US" sz="2200">
                <a:latin typeface="Play"/>
                <a:ea typeface="Play"/>
                <a:cs typeface="Play"/>
                <a:sym typeface="Play"/>
              </a:rPr>
              <a:t>Subsequent stages will subject the data to standard scaling and then do a PCA fit-transform to work on the more important feature vectors.</a:t>
            </a:r>
            <a:endParaRPr sz="2200">
              <a:latin typeface="Play"/>
              <a:ea typeface="Play"/>
              <a:cs typeface="Play"/>
              <a:sym typeface="Pl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cc1a4ef72a_0_0"/>
          <p:cNvSpPr txBox="1">
            <a:spLocks noGrp="1"/>
          </p:cNvSpPr>
          <p:nvPr>
            <p:ph type="title"/>
          </p:nvPr>
        </p:nvSpPr>
        <p:spPr>
          <a:xfrm>
            <a:off x="437800" y="365225"/>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PCA, tSNE with HSV vectors</a:t>
            </a:r>
            <a:endParaRPr>
              <a:latin typeface="Play"/>
              <a:ea typeface="Play"/>
              <a:cs typeface="Play"/>
              <a:sym typeface="Play"/>
            </a:endParaRPr>
          </a:p>
        </p:txBody>
      </p:sp>
      <p:pic>
        <p:nvPicPr>
          <p:cNvPr id="187" name="Google Shape;187;g2cc1a4ef72a_0_0"/>
          <p:cNvPicPr preferRelativeResize="0"/>
          <p:nvPr/>
        </p:nvPicPr>
        <p:blipFill>
          <a:blip r:embed="rId3">
            <a:alphaModFix/>
          </a:blip>
          <a:stretch>
            <a:fillRect/>
          </a:stretch>
        </p:blipFill>
        <p:spPr>
          <a:xfrm>
            <a:off x="437800" y="1489700"/>
            <a:ext cx="5562600" cy="4982600"/>
          </a:xfrm>
          <a:prstGeom prst="rect">
            <a:avLst/>
          </a:prstGeom>
          <a:noFill/>
          <a:ln>
            <a:noFill/>
          </a:ln>
        </p:spPr>
      </p:pic>
      <p:pic>
        <p:nvPicPr>
          <p:cNvPr id="188" name="Google Shape;188;g2cc1a4ef72a_0_0"/>
          <p:cNvPicPr preferRelativeResize="0"/>
          <p:nvPr/>
        </p:nvPicPr>
        <p:blipFill>
          <a:blip r:embed="rId4">
            <a:alphaModFix/>
          </a:blip>
          <a:stretch>
            <a:fillRect/>
          </a:stretch>
        </p:blipFill>
        <p:spPr>
          <a:xfrm>
            <a:off x="6216250" y="1489704"/>
            <a:ext cx="5562601" cy="49825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cc0134df67_0_62"/>
          <p:cNvSpPr txBox="1">
            <a:spLocks noGrp="1"/>
          </p:cNvSpPr>
          <p:nvPr>
            <p:ph type="title"/>
          </p:nvPr>
        </p:nvSpPr>
        <p:spPr>
          <a:xfrm>
            <a:off x="598350" y="633950"/>
            <a:ext cx="10515600" cy="772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Classifiers</a:t>
            </a:r>
            <a:endParaRPr>
              <a:latin typeface="Play"/>
              <a:ea typeface="Play"/>
              <a:cs typeface="Play"/>
              <a:sym typeface="Play"/>
            </a:endParaRPr>
          </a:p>
        </p:txBody>
      </p:sp>
      <p:sp>
        <p:nvSpPr>
          <p:cNvPr id="194" name="Google Shape;194;g2cc0134df67_0_62"/>
          <p:cNvSpPr txBox="1">
            <a:spLocks noGrp="1"/>
          </p:cNvSpPr>
          <p:nvPr>
            <p:ph type="body" idx="1"/>
          </p:nvPr>
        </p:nvSpPr>
        <p:spPr>
          <a:xfrm>
            <a:off x="504400" y="1597075"/>
            <a:ext cx="5139900" cy="4866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rgbClr val="CCCCCC"/>
                </a:solidFill>
                <a:latin typeface="Play"/>
                <a:ea typeface="Play"/>
                <a:cs typeface="Play"/>
                <a:sym typeface="Play"/>
              </a:rPr>
              <a:t>Random Forest Classifier</a:t>
            </a:r>
            <a:endParaRPr>
              <a:solidFill>
                <a:srgbClr val="CCCCCC"/>
              </a:solidFill>
              <a:latin typeface="Play"/>
              <a:ea typeface="Play"/>
              <a:cs typeface="Play"/>
              <a:sym typeface="Play"/>
            </a:endParaRPr>
          </a:p>
          <a:p>
            <a:pPr marL="0" lvl="0" indent="0" algn="l" rtl="0">
              <a:spcBef>
                <a:spcPts val="1600"/>
              </a:spcBef>
              <a:spcAft>
                <a:spcPts val="0"/>
              </a:spcAft>
              <a:buNone/>
            </a:pPr>
            <a:endParaRPr sz="2200">
              <a:latin typeface="Play"/>
              <a:ea typeface="Play"/>
              <a:cs typeface="Play"/>
              <a:sym typeface="Play"/>
            </a:endParaRPr>
          </a:p>
          <a:p>
            <a:pPr marL="457200" lvl="0" indent="-368300" algn="just" rtl="0">
              <a:lnSpc>
                <a:spcPct val="115000"/>
              </a:lnSpc>
              <a:spcBef>
                <a:spcPts val="1600"/>
              </a:spcBef>
              <a:spcAft>
                <a:spcPts val="0"/>
              </a:spcAft>
              <a:buSzPts val="2200"/>
              <a:buFont typeface="Play"/>
              <a:buChar char="●"/>
            </a:pPr>
            <a:r>
              <a:rPr lang="en-US" sz="2200">
                <a:latin typeface="Play"/>
                <a:ea typeface="Play"/>
                <a:cs typeface="Play"/>
                <a:sym typeface="Play"/>
              </a:rPr>
              <a:t>Ensemble classifier based on decision trees</a:t>
            </a:r>
            <a:endParaRPr sz="2200">
              <a:latin typeface="Play"/>
              <a:ea typeface="Play"/>
              <a:cs typeface="Play"/>
              <a:sym typeface="Play"/>
            </a:endParaRPr>
          </a:p>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Suited for multiclass problems</a:t>
            </a:r>
            <a:endParaRPr sz="2200">
              <a:latin typeface="Play"/>
              <a:ea typeface="Play"/>
              <a:cs typeface="Play"/>
              <a:sym typeface="Play"/>
            </a:endParaRPr>
          </a:p>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Scales with large datasets </a:t>
            </a:r>
            <a:endParaRPr sz="2200">
              <a:latin typeface="Play"/>
              <a:ea typeface="Play"/>
              <a:cs typeface="Play"/>
              <a:sym typeface="Play"/>
            </a:endParaRPr>
          </a:p>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Hyperparameters: number of trees, number of features, max_depth determined by grid search</a:t>
            </a:r>
            <a:endParaRPr sz="2200">
              <a:latin typeface="Play"/>
              <a:ea typeface="Play"/>
              <a:cs typeface="Play"/>
              <a:sym typeface="Play"/>
            </a:endParaRPr>
          </a:p>
        </p:txBody>
      </p:sp>
      <p:sp>
        <p:nvSpPr>
          <p:cNvPr id="195" name="Google Shape;195;g2cc0134df67_0_62"/>
          <p:cNvSpPr txBox="1">
            <a:spLocks noGrp="1"/>
          </p:cNvSpPr>
          <p:nvPr>
            <p:ph type="body" idx="1"/>
          </p:nvPr>
        </p:nvSpPr>
        <p:spPr>
          <a:xfrm>
            <a:off x="6508125" y="1597075"/>
            <a:ext cx="5139900" cy="4866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rgbClr val="CCCCCC"/>
                </a:solidFill>
                <a:latin typeface="Play"/>
                <a:ea typeface="Play"/>
                <a:cs typeface="Play"/>
                <a:sym typeface="Play"/>
              </a:rPr>
              <a:t>Support Vector Machine</a:t>
            </a:r>
            <a:endParaRPr>
              <a:solidFill>
                <a:srgbClr val="CCCCCC"/>
              </a:solidFill>
              <a:latin typeface="Play"/>
              <a:ea typeface="Play"/>
              <a:cs typeface="Play"/>
              <a:sym typeface="Play"/>
            </a:endParaRPr>
          </a:p>
          <a:p>
            <a:pPr marL="0" lvl="0" indent="0" algn="l" rtl="0">
              <a:spcBef>
                <a:spcPts val="1600"/>
              </a:spcBef>
              <a:spcAft>
                <a:spcPts val="0"/>
              </a:spcAft>
              <a:buNone/>
            </a:pPr>
            <a:endParaRPr sz="2200">
              <a:latin typeface="Play"/>
              <a:ea typeface="Play"/>
              <a:cs typeface="Play"/>
              <a:sym typeface="Play"/>
            </a:endParaRPr>
          </a:p>
          <a:p>
            <a:pPr marL="457200" lvl="0" indent="-368300" algn="just" rtl="0">
              <a:lnSpc>
                <a:spcPct val="115000"/>
              </a:lnSpc>
              <a:spcBef>
                <a:spcPts val="1600"/>
              </a:spcBef>
              <a:spcAft>
                <a:spcPts val="0"/>
              </a:spcAft>
              <a:buSzPts val="2200"/>
              <a:buFont typeface="Play"/>
              <a:buChar char="●"/>
            </a:pPr>
            <a:r>
              <a:rPr lang="en-US" sz="2200">
                <a:latin typeface="Play"/>
                <a:ea typeface="Play"/>
                <a:cs typeface="Play"/>
                <a:sym typeface="Play"/>
              </a:rPr>
              <a:t>Uses one-against-rest approach for multiclass problems</a:t>
            </a:r>
            <a:endParaRPr sz="2200">
              <a:latin typeface="Play"/>
              <a:ea typeface="Play"/>
              <a:cs typeface="Play"/>
              <a:sym typeface="Play"/>
            </a:endParaRPr>
          </a:p>
          <a:p>
            <a:pPr marL="457200" lvl="0" indent="-368300" algn="just" rtl="0">
              <a:lnSpc>
                <a:spcPct val="115000"/>
              </a:lnSpc>
              <a:spcBef>
                <a:spcPts val="0"/>
              </a:spcBef>
              <a:spcAft>
                <a:spcPts val="0"/>
              </a:spcAft>
              <a:buSzPts val="2200"/>
              <a:buFont typeface="Play"/>
              <a:buChar char="●"/>
            </a:pPr>
            <a:r>
              <a:rPr lang="en-US" sz="2200">
                <a:latin typeface="Play"/>
                <a:ea typeface="Play"/>
                <a:cs typeface="Play"/>
                <a:sym typeface="Play"/>
              </a:rPr>
              <a:t>Large dimensions can impact the training efficiency</a:t>
            </a:r>
            <a:endParaRPr sz="2200">
              <a:latin typeface="Play"/>
              <a:ea typeface="Play"/>
              <a:cs typeface="Play"/>
              <a:sym typeface="Play"/>
            </a:endParaRPr>
          </a:p>
          <a:p>
            <a:pPr marL="457200" lvl="0" indent="-368300" algn="just" rtl="0">
              <a:lnSpc>
                <a:spcPct val="115000"/>
              </a:lnSpc>
              <a:spcBef>
                <a:spcPts val="0"/>
              </a:spcBef>
              <a:spcAft>
                <a:spcPts val="0"/>
              </a:spcAft>
              <a:buSzPts val="2200"/>
              <a:buFont typeface="Play"/>
              <a:buChar char="●"/>
            </a:pPr>
            <a:r>
              <a:rPr lang="en-US" sz="2200">
                <a:latin typeface="Play"/>
                <a:ea typeface="Play"/>
                <a:cs typeface="Play"/>
                <a:sym typeface="Play"/>
              </a:rPr>
              <a:t>Relies on distances separating class boundaries</a:t>
            </a:r>
            <a:endParaRPr sz="2200">
              <a:latin typeface="Play"/>
              <a:ea typeface="Play"/>
              <a:cs typeface="Play"/>
              <a:sym typeface="Play"/>
            </a:endParaRPr>
          </a:p>
          <a:p>
            <a:pPr marL="457200" lvl="0" indent="-368300" algn="just" rtl="0">
              <a:lnSpc>
                <a:spcPct val="115000"/>
              </a:lnSpc>
              <a:spcBef>
                <a:spcPts val="0"/>
              </a:spcBef>
              <a:spcAft>
                <a:spcPts val="0"/>
              </a:spcAft>
              <a:buSzPts val="2200"/>
              <a:buFont typeface="Play"/>
              <a:buChar char="●"/>
            </a:pPr>
            <a:r>
              <a:rPr lang="en-US" sz="2200">
                <a:latin typeface="Play"/>
                <a:ea typeface="Play"/>
                <a:cs typeface="Play"/>
                <a:sym typeface="Play"/>
              </a:rPr>
              <a:t>Can work with linear, polynomial and radial boundaries; this makes it really useful for some type of data</a:t>
            </a:r>
            <a:endParaRPr sz="2200">
              <a:latin typeface="Play"/>
              <a:ea typeface="Play"/>
              <a:cs typeface="Play"/>
              <a:sym typeface="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cbf2d9463b_0_0"/>
          <p:cNvSpPr txBox="1">
            <a:spLocks noGrp="1"/>
          </p:cNvSpPr>
          <p:nvPr>
            <p:ph type="title"/>
          </p:nvPr>
        </p:nvSpPr>
        <p:spPr>
          <a:xfrm>
            <a:off x="838200" y="4322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Model Optimization</a:t>
            </a:r>
            <a:endParaRPr>
              <a:latin typeface="Play"/>
              <a:ea typeface="Play"/>
              <a:cs typeface="Play"/>
              <a:sym typeface="Play"/>
            </a:endParaRPr>
          </a:p>
        </p:txBody>
      </p:sp>
      <p:sp>
        <p:nvSpPr>
          <p:cNvPr id="201" name="Google Shape;201;g2cbf2d9463b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lnSpcReduction="20000"/>
          </a:bodyPr>
          <a:lstStyle/>
          <a:p>
            <a:pPr marL="457200" lvl="0" indent="-334327" algn="l" rtl="0">
              <a:lnSpc>
                <a:spcPct val="115000"/>
              </a:lnSpc>
              <a:spcBef>
                <a:spcPts val="1000"/>
              </a:spcBef>
              <a:spcAft>
                <a:spcPts val="0"/>
              </a:spcAft>
              <a:buSzPct val="75000"/>
              <a:buFont typeface="Play"/>
              <a:buChar char="●"/>
            </a:pPr>
            <a:r>
              <a:rPr lang="en-US">
                <a:latin typeface="Play"/>
                <a:ea typeface="Play"/>
                <a:cs typeface="Play"/>
                <a:sym typeface="Play"/>
              </a:rPr>
              <a:t>GridSearch</a:t>
            </a:r>
            <a:endParaRPr>
              <a:latin typeface="Play"/>
              <a:ea typeface="Play"/>
              <a:cs typeface="Play"/>
              <a:sym typeface="Play"/>
            </a:endParaRPr>
          </a:p>
          <a:p>
            <a:pPr marL="457200" lvl="0" indent="-334327" algn="l" rtl="0">
              <a:lnSpc>
                <a:spcPct val="115000"/>
              </a:lnSpc>
              <a:spcBef>
                <a:spcPts val="0"/>
              </a:spcBef>
              <a:spcAft>
                <a:spcPts val="0"/>
              </a:spcAft>
              <a:buSzPct val="75000"/>
              <a:buFont typeface="Play"/>
              <a:buChar char="●"/>
            </a:pPr>
            <a:r>
              <a:rPr lang="en-US">
                <a:latin typeface="Play"/>
                <a:ea typeface="Play"/>
                <a:cs typeface="Play"/>
                <a:sym typeface="Play"/>
              </a:rPr>
              <a:t>All features:</a:t>
            </a:r>
            <a:endParaRPr>
              <a:latin typeface="Play"/>
              <a:ea typeface="Play"/>
              <a:cs typeface="Play"/>
              <a:sym typeface="Play"/>
            </a:endParaRPr>
          </a:p>
          <a:p>
            <a:pPr marL="914400" lvl="1" indent="-334327" algn="l" rtl="0">
              <a:lnSpc>
                <a:spcPct val="115000"/>
              </a:lnSpc>
              <a:spcBef>
                <a:spcPts val="0"/>
              </a:spcBef>
              <a:spcAft>
                <a:spcPts val="0"/>
              </a:spcAft>
              <a:buSzPct val="94736"/>
              <a:buFont typeface="Play"/>
              <a:buChar char="○"/>
            </a:pPr>
            <a:r>
              <a:rPr lang="en-US">
                <a:latin typeface="Play"/>
                <a:ea typeface="Play"/>
                <a:cs typeface="Play"/>
                <a:sym typeface="Play"/>
              </a:rPr>
              <a:t>Random Forest</a:t>
            </a:r>
            <a:endParaRPr>
              <a:latin typeface="Play"/>
              <a:ea typeface="Play"/>
              <a:cs typeface="Play"/>
              <a:sym typeface="Play"/>
            </a:endParaRPr>
          </a:p>
          <a:p>
            <a:pPr marL="1371600" lvl="2" indent="-334327" algn="l" rtl="0">
              <a:lnSpc>
                <a:spcPct val="115000"/>
              </a:lnSpc>
              <a:spcBef>
                <a:spcPts val="0"/>
              </a:spcBef>
              <a:spcAft>
                <a:spcPts val="0"/>
              </a:spcAft>
              <a:buSzPct val="94736"/>
              <a:buChar char="■"/>
            </a:pPr>
            <a:r>
              <a:rPr lang="en-US">
                <a:latin typeface="Play"/>
                <a:ea typeface="Play"/>
                <a:cs typeface="Play"/>
                <a:sym typeface="Play"/>
              </a:rPr>
              <a:t>Estimators: 100, 200, </a:t>
            </a:r>
            <a:r>
              <a:rPr lang="en-US" b="1">
                <a:latin typeface="Play"/>
                <a:ea typeface="Play"/>
                <a:cs typeface="Play"/>
                <a:sym typeface="Play"/>
              </a:rPr>
              <a:t>300</a:t>
            </a:r>
            <a:endParaRPr b="1">
              <a:latin typeface="Play"/>
              <a:ea typeface="Play"/>
              <a:cs typeface="Play"/>
              <a:sym typeface="Play"/>
            </a:endParaRPr>
          </a:p>
          <a:p>
            <a:pPr marL="1371600" lvl="2" indent="-334327" algn="l" rtl="0">
              <a:lnSpc>
                <a:spcPct val="115000"/>
              </a:lnSpc>
              <a:spcBef>
                <a:spcPts val="0"/>
              </a:spcBef>
              <a:spcAft>
                <a:spcPts val="0"/>
              </a:spcAft>
              <a:buSzPct val="94736"/>
              <a:buChar char="■"/>
            </a:pPr>
            <a:r>
              <a:rPr lang="en-US">
                <a:latin typeface="Play"/>
                <a:ea typeface="Play"/>
                <a:cs typeface="Play"/>
                <a:sym typeface="Play"/>
              </a:rPr>
              <a:t>Max depth: none, 10, </a:t>
            </a:r>
            <a:r>
              <a:rPr lang="en-US" b="1">
                <a:latin typeface="Play"/>
                <a:ea typeface="Play"/>
                <a:cs typeface="Play"/>
                <a:sym typeface="Play"/>
              </a:rPr>
              <a:t>20</a:t>
            </a:r>
            <a:endParaRPr b="1">
              <a:latin typeface="Play"/>
              <a:ea typeface="Play"/>
              <a:cs typeface="Play"/>
              <a:sym typeface="Play"/>
            </a:endParaRPr>
          </a:p>
          <a:p>
            <a:pPr marL="914400" lvl="1" indent="-334327" algn="l" rtl="0">
              <a:lnSpc>
                <a:spcPct val="115000"/>
              </a:lnSpc>
              <a:spcBef>
                <a:spcPts val="0"/>
              </a:spcBef>
              <a:spcAft>
                <a:spcPts val="0"/>
              </a:spcAft>
              <a:buSzPct val="94736"/>
              <a:buFont typeface="Play"/>
              <a:buChar char="○"/>
            </a:pPr>
            <a:r>
              <a:rPr lang="en-US">
                <a:latin typeface="Play"/>
                <a:ea typeface="Play"/>
                <a:cs typeface="Play"/>
                <a:sym typeface="Play"/>
              </a:rPr>
              <a:t>SVM</a:t>
            </a:r>
            <a:endParaRPr>
              <a:latin typeface="Play"/>
              <a:ea typeface="Play"/>
              <a:cs typeface="Play"/>
              <a:sym typeface="Play"/>
            </a:endParaRPr>
          </a:p>
          <a:p>
            <a:pPr marL="1371600" lvl="2" indent="-334327" algn="l" rtl="0">
              <a:lnSpc>
                <a:spcPct val="115000"/>
              </a:lnSpc>
              <a:spcBef>
                <a:spcPts val="0"/>
              </a:spcBef>
              <a:spcAft>
                <a:spcPts val="0"/>
              </a:spcAft>
              <a:buSzPct val="94736"/>
              <a:buChar char="■"/>
            </a:pPr>
            <a:r>
              <a:rPr lang="en-US">
                <a:latin typeface="Play"/>
                <a:ea typeface="Play"/>
                <a:cs typeface="Play"/>
                <a:sym typeface="Play"/>
              </a:rPr>
              <a:t>C: 0.1, 1, </a:t>
            </a:r>
            <a:r>
              <a:rPr lang="en-US" b="1">
                <a:latin typeface="Play"/>
                <a:ea typeface="Play"/>
                <a:cs typeface="Play"/>
                <a:sym typeface="Play"/>
              </a:rPr>
              <a:t>10</a:t>
            </a:r>
            <a:endParaRPr b="1">
              <a:latin typeface="Play"/>
              <a:ea typeface="Play"/>
              <a:cs typeface="Play"/>
              <a:sym typeface="Play"/>
            </a:endParaRPr>
          </a:p>
          <a:p>
            <a:pPr marL="1371600" lvl="2" indent="-334327" algn="l" rtl="0">
              <a:lnSpc>
                <a:spcPct val="115000"/>
              </a:lnSpc>
              <a:spcBef>
                <a:spcPts val="0"/>
              </a:spcBef>
              <a:spcAft>
                <a:spcPts val="0"/>
              </a:spcAft>
              <a:buSzPct val="94736"/>
              <a:buChar char="■"/>
            </a:pPr>
            <a:r>
              <a:rPr lang="en-US">
                <a:latin typeface="Play"/>
                <a:ea typeface="Play"/>
                <a:cs typeface="Play"/>
                <a:sym typeface="Play"/>
              </a:rPr>
              <a:t>Kernel: linear, </a:t>
            </a:r>
            <a:r>
              <a:rPr lang="en-US" b="1">
                <a:latin typeface="Play"/>
                <a:ea typeface="Play"/>
                <a:cs typeface="Play"/>
                <a:sym typeface="Play"/>
              </a:rPr>
              <a:t>rbf</a:t>
            </a:r>
            <a:endParaRPr>
              <a:latin typeface="Play"/>
              <a:ea typeface="Play"/>
              <a:cs typeface="Play"/>
              <a:sym typeface="Play"/>
            </a:endParaRPr>
          </a:p>
          <a:p>
            <a:pPr marL="457200" lvl="0" indent="-334327" algn="l" rtl="0">
              <a:lnSpc>
                <a:spcPct val="115000"/>
              </a:lnSpc>
              <a:spcBef>
                <a:spcPts val="0"/>
              </a:spcBef>
              <a:spcAft>
                <a:spcPts val="0"/>
              </a:spcAft>
              <a:buSzPct val="75000"/>
              <a:buFont typeface="Play"/>
              <a:buChar char="●"/>
            </a:pPr>
            <a:r>
              <a:rPr lang="en-US">
                <a:latin typeface="Play"/>
                <a:ea typeface="Play"/>
                <a:cs typeface="Play"/>
                <a:sym typeface="Play"/>
              </a:rPr>
              <a:t>HSV and GLCM only (best performing feature types):</a:t>
            </a:r>
            <a:endParaRPr>
              <a:latin typeface="Play"/>
              <a:ea typeface="Play"/>
              <a:cs typeface="Play"/>
              <a:sym typeface="Play"/>
            </a:endParaRPr>
          </a:p>
          <a:p>
            <a:pPr marL="914400" lvl="1" indent="-334327" algn="l" rtl="0">
              <a:lnSpc>
                <a:spcPct val="115000"/>
              </a:lnSpc>
              <a:spcBef>
                <a:spcPts val="0"/>
              </a:spcBef>
              <a:spcAft>
                <a:spcPts val="0"/>
              </a:spcAft>
              <a:buSzPct val="90000"/>
              <a:buFont typeface="Play"/>
              <a:buChar char="○"/>
            </a:pPr>
            <a:r>
              <a:rPr lang="en-US" sz="2000">
                <a:latin typeface="Play"/>
                <a:ea typeface="Play"/>
                <a:cs typeface="Play"/>
                <a:sym typeface="Play"/>
              </a:rPr>
              <a:t>Random Forest</a:t>
            </a:r>
            <a:endParaRPr sz="2000">
              <a:latin typeface="Play"/>
              <a:ea typeface="Play"/>
              <a:cs typeface="Play"/>
              <a:sym typeface="Play"/>
            </a:endParaRPr>
          </a:p>
          <a:p>
            <a:pPr marL="1371600" lvl="2" indent="-334327" algn="l" rtl="0">
              <a:lnSpc>
                <a:spcPct val="115000"/>
              </a:lnSpc>
              <a:spcBef>
                <a:spcPts val="0"/>
              </a:spcBef>
              <a:spcAft>
                <a:spcPts val="0"/>
              </a:spcAft>
              <a:buSzPct val="90000"/>
              <a:buChar char="■"/>
            </a:pPr>
            <a:r>
              <a:rPr lang="en-US" sz="2000">
                <a:latin typeface="Play"/>
                <a:ea typeface="Play"/>
                <a:cs typeface="Play"/>
                <a:sym typeface="Play"/>
              </a:rPr>
              <a:t>Estimators: </a:t>
            </a:r>
            <a:r>
              <a:rPr lang="en-US" sz="2000" b="1">
                <a:latin typeface="Play"/>
                <a:ea typeface="Play"/>
                <a:cs typeface="Play"/>
                <a:sym typeface="Play"/>
              </a:rPr>
              <a:t>100</a:t>
            </a:r>
            <a:r>
              <a:rPr lang="en-US" sz="2000">
                <a:latin typeface="Play"/>
                <a:ea typeface="Play"/>
                <a:cs typeface="Play"/>
                <a:sym typeface="Play"/>
              </a:rPr>
              <a:t>, 200, 300</a:t>
            </a:r>
            <a:endParaRPr sz="2000">
              <a:latin typeface="Play"/>
              <a:ea typeface="Play"/>
              <a:cs typeface="Play"/>
              <a:sym typeface="Play"/>
            </a:endParaRPr>
          </a:p>
          <a:p>
            <a:pPr marL="1371600" lvl="2" indent="-334327" algn="l" rtl="0">
              <a:lnSpc>
                <a:spcPct val="115000"/>
              </a:lnSpc>
              <a:spcBef>
                <a:spcPts val="0"/>
              </a:spcBef>
              <a:spcAft>
                <a:spcPts val="0"/>
              </a:spcAft>
              <a:buSzPct val="90000"/>
              <a:buChar char="■"/>
            </a:pPr>
            <a:r>
              <a:rPr lang="en-US" sz="2000">
                <a:latin typeface="Play"/>
                <a:ea typeface="Play"/>
                <a:cs typeface="Play"/>
                <a:sym typeface="Play"/>
              </a:rPr>
              <a:t>Max depth: </a:t>
            </a:r>
            <a:r>
              <a:rPr lang="en-US" sz="2000" b="1">
                <a:latin typeface="Play"/>
                <a:ea typeface="Play"/>
                <a:cs typeface="Play"/>
                <a:sym typeface="Play"/>
              </a:rPr>
              <a:t>none</a:t>
            </a:r>
            <a:r>
              <a:rPr lang="en-US" sz="2000">
                <a:latin typeface="Play"/>
                <a:ea typeface="Play"/>
                <a:cs typeface="Play"/>
                <a:sym typeface="Play"/>
              </a:rPr>
              <a:t>, 10, 20</a:t>
            </a:r>
            <a:endParaRPr>
              <a:latin typeface="Play"/>
              <a:ea typeface="Play"/>
              <a:cs typeface="Play"/>
              <a:sym typeface="Play"/>
            </a:endParaRPr>
          </a:p>
          <a:p>
            <a:pPr marL="914400" lvl="1" indent="-346075" algn="l" rtl="0">
              <a:lnSpc>
                <a:spcPct val="115000"/>
              </a:lnSpc>
              <a:spcBef>
                <a:spcPts val="0"/>
              </a:spcBef>
              <a:spcAft>
                <a:spcPts val="0"/>
              </a:spcAft>
              <a:buSzPct val="100000"/>
              <a:buFont typeface="Play"/>
              <a:buChar char="○"/>
            </a:pPr>
            <a:r>
              <a:rPr lang="en-US" sz="2000">
                <a:latin typeface="Play"/>
                <a:ea typeface="Play"/>
                <a:cs typeface="Play"/>
                <a:sym typeface="Play"/>
              </a:rPr>
              <a:t>SVM</a:t>
            </a:r>
            <a:endParaRPr sz="2000">
              <a:latin typeface="Play"/>
              <a:ea typeface="Play"/>
              <a:cs typeface="Play"/>
              <a:sym typeface="Play"/>
            </a:endParaRPr>
          </a:p>
          <a:p>
            <a:pPr marL="1371600" lvl="2" indent="-334327" algn="l" rtl="0">
              <a:lnSpc>
                <a:spcPct val="115000"/>
              </a:lnSpc>
              <a:spcBef>
                <a:spcPts val="0"/>
              </a:spcBef>
              <a:spcAft>
                <a:spcPts val="0"/>
              </a:spcAft>
              <a:buSzPct val="94736"/>
              <a:buChar char="■"/>
            </a:pPr>
            <a:r>
              <a:rPr lang="en-US">
                <a:latin typeface="Play"/>
                <a:ea typeface="Play"/>
                <a:cs typeface="Play"/>
                <a:sym typeface="Play"/>
              </a:rPr>
              <a:t>C: 0.1, 1, </a:t>
            </a:r>
            <a:r>
              <a:rPr lang="en-US" b="1">
                <a:latin typeface="Play"/>
                <a:ea typeface="Play"/>
                <a:cs typeface="Play"/>
                <a:sym typeface="Play"/>
              </a:rPr>
              <a:t>10</a:t>
            </a:r>
            <a:endParaRPr b="1">
              <a:latin typeface="Play"/>
              <a:ea typeface="Play"/>
              <a:cs typeface="Play"/>
              <a:sym typeface="Play"/>
            </a:endParaRPr>
          </a:p>
          <a:p>
            <a:pPr marL="1371600" lvl="2" indent="-334327" algn="l" rtl="0">
              <a:lnSpc>
                <a:spcPct val="115000"/>
              </a:lnSpc>
              <a:spcBef>
                <a:spcPts val="0"/>
              </a:spcBef>
              <a:spcAft>
                <a:spcPts val="0"/>
              </a:spcAft>
              <a:buSzPct val="94736"/>
              <a:buChar char="■"/>
            </a:pPr>
            <a:r>
              <a:rPr lang="en-US">
                <a:latin typeface="Play"/>
                <a:ea typeface="Play"/>
                <a:cs typeface="Play"/>
                <a:sym typeface="Play"/>
              </a:rPr>
              <a:t>Kernel: linear, </a:t>
            </a:r>
            <a:r>
              <a:rPr lang="en-US" b="1">
                <a:latin typeface="Play"/>
                <a:ea typeface="Play"/>
                <a:cs typeface="Play"/>
                <a:sym typeface="Play"/>
              </a:rPr>
              <a:t>rbf</a:t>
            </a:r>
            <a:endParaRPr b="1">
              <a:latin typeface="Play"/>
              <a:ea typeface="Play"/>
              <a:cs typeface="Play"/>
              <a:sym typeface="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cbdbb1409f_0_0"/>
          <p:cNvSpPr txBox="1">
            <a:spLocks noGrp="1"/>
          </p:cNvSpPr>
          <p:nvPr>
            <p:ph type="title"/>
          </p:nvPr>
        </p:nvSpPr>
        <p:spPr>
          <a:xfrm>
            <a:off x="952500" y="548900"/>
            <a:ext cx="10515600" cy="728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Accuracy vs Efficiency</a:t>
            </a:r>
            <a:endParaRPr>
              <a:latin typeface="Play"/>
              <a:ea typeface="Play"/>
              <a:cs typeface="Play"/>
              <a:sym typeface="Play"/>
            </a:endParaRPr>
          </a:p>
        </p:txBody>
      </p:sp>
      <p:graphicFrame>
        <p:nvGraphicFramePr>
          <p:cNvPr id="207" name="Google Shape;207;g2cbdbb1409f_0_0"/>
          <p:cNvGraphicFramePr/>
          <p:nvPr/>
        </p:nvGraphicFramePr>
        <p:xfrm>
          <a:off x="952500" y="1360913"/>
          <a:ext cx="3000000" cy="3000000"/>
        </p:xfrm>
        <a:graphic>
          <a:graphicData uri="http://schemas.openxmlformats.org/drawingml/2006/table">
            <a:tbl>
              <a:tblPr>
                <a:noFill/>
                <a:tableStyleId>{B72A2BF4-638E-4CA1-874C-5C0C20A63E2F}</a:tableStyleId>
              </a:tblPr>
              <a:tblGrid>
                <a:gridCol w="1467500">
                  <a:extLst>
                    <a:ext uri="{9D8B030D-6E8A-4147-A177-3AD203B41FA5}">
                      <a16:colId xmlns:a16="http://schemas.microsoft.com/office/drawing/2014/main" val="20000"/>
                    </a:ext>
                  </a:extLst>
                </a:gridCol>
                <a:gridCol w="1739075">
                  <a:extLst>
                    <a:ext uri="{9D8B030D-6E8A-4147-A177-3AD203B41FA5}">
                      <a16:colId xmlns:a16="http://schemas.microsoft.com/office/drawing/2014/main" val="20001"/>
                    </a:ext>
                  </a:extLst>
                </a:gridCol>
                <a:gridCol w="2293750">
                  <a:extLst>
                    <a:ext uri="{9D8B030D-6E8A-4147-A177-3AD203B41FA5}">
                      <a16:colId xmlns:a16="http://schemas.microsoft.com/office/drawing/2014/main" val="20002"/>
                    </a:ext>
                  </a:extLst>
                </a:gridCol>
                <a:gridCol w="1271175">
                  <a:extLst>
                    <a:ext uri="{9D8B030D-6E8A-4147-A177-3AD203B41FA5}">
                      <a16:colId xmlns:a16="http://schemas.microsoft.com/office/drawing/2014/main" val="20003"/>
                    </a:ext>
                  </a:extLst>
                </a:gridCol>
                <a:gridCol w="1238300">
                  <a:extLst>
                    <a:ext uri="{9D8B030D-6E8A-4147-A177-3AD203B41FA5}">
                      <a16:colId xmlns:a16="http://schemas.microsoft.com/office/drawing/2014/main" val="20004"/>
                    </a:ext>
                  </a:extLst>
                </a:gridCol>
                <a:gridCol w="1158525">
                  <a:extLst>
                    <a:ext uri="{9D8B030D-6E8A-4147-A177-3AD203B41FA5}">
                      <a16:colId xmlns:a16="http://schemas.microsoft.com/office/drawing/2014/main" val="20005"/>
                    </a:ext>
                  </a:extLst>
                </a:gridCol>
                <a:gridCol w="1210325">
                  <a:extLst>
                    <a:ext uri="{9D8B030D-6E8A-4147-A177-3AD203B41FA5}">
                      <a16:colId xmlns:a16="http://schemas.microsoft.com/office/drawing/2014/main" val="20006"/>
                    </a:ext>
                  </a:extLst>
                </a:gridCol>
              </a:tblGrid>
              <a:tr h="381000">
                <a:tc rowSpan="2">
                  <a:txBody>
                    <a:bodyPr/>
                    <a:lstStyle/>
                    <a:p>
                      <a:pPr marL="0" lvl="0" indent="0" algn="ctr" rtl="0">
                        <a:spcBef>
                          <a:spcPts val="0"/>
                        </a:spcBef>
                        <a:spcAft>
                          <a:spcPts val="0"/>
                        </a:spcAft>
                        <a:buNone/>
                      </a:pPr>
                      <a:r>
                        <a:rPr lang="en-US" b="1">
                          <a:solidFill>
                            <a:schemeClr val="dk1"/>
                          </a:solidFill>
                          <a:latin typeface="Play"/>
                          <a:ea typeface="Play"/>
                          <a:cs typeface="Play"/>
                          <a:sym typeface="Play"/>
                        </a:rPr>
                        <a:t>Feature</a:t>
                      </a:r>
                      <a:endParaRPr b="1">
                        <a:solidFill>
                          <a:schemeClr val="dk1"/>
                        </a:solidFill>
                        <a:latin typeface="Play"/>
                        <a:ea typeface="Play"/>
                        <a:cs typeface="Play"/>
                        <a:sym typeface="Play"/>
                      </a:endParaRPr>
                    </a:p>
                  </a:txBody>
                  <a:tcPr marL="91425" marR="91425" marT="91425" marB="91425"/>
                </a:tc>
                <a:tc rowSpan="2">
                  <a:txBody>
                    <a:bodyPr/>
                    <a:lstStyle/>
                    <a:p>
                      <a:pPr marL="0" lvl="0" indent="0" algn="l" rtl="0">
                        <a:spcBef>
                          <a:spcPts val="0"/>
                        </a:spcBef>
                        <a:spcAft>
                          <a:spcPts val="0"/>
                        </a:spcAft>
                        <a:buNone/>
                      </a:pPr>
                      <a:r>
                        <a:rPr lang="en-US" b="1">
                          <a:solidFill>
                            <a:schemeClr val="dk1"/>
                          </a:solidFill>
                          <a:latin typeface="Play"/>
                          <a:ea typeface="Play"/>
                          <a:cs typeface="Play"/>
                          <a:sym typeface="Play"/>
                        </a:rPr>
                        <a:t>Extraction Time</a:t>
                      </a:r>
                      <a:endParaRPr b="1">
                        <a:solidFill>
                          <a:schemeClr val="dk1"/>
                        </a:solidFill>
                        <a:latin typeface="Play"/>
                        <a:ea typeface="Play"/>
                        <a:cs typeface="Play"/>
                        <a:sym typeface="Play"/>
                      </a:endParaRPr>
                    </a:p>
                  </a:txBody>
                  <a:tcPr marL="91425" marR="91425" marT="91425" marB="91425"/>
                </a:tc>
                <a:tc rowSpan="2">
                  <a:txBody>
                    <a:bodyPr/>
                    <a:lstStyle/>
                    <a:p>
                      <a:pPr marL="0" lvl="0" indent="0" algn="ctr" rtl="0">
                        <a:spcBef>
                          <a:spcPts val="0"/>
                        </a:spcBef>
                        <a:spcAft>
                          <a:spcPts val="0"/>
                        </a:spcAft>
                        <a:buNone/>
                      </a:pPr>
                      <a:r>
                        <a:rPr lang="en-US" b="1">
                          <a:solidFill>
                            <a:schemeClr val="dk1"/>
                          </a:solidFill>
                          <a:latin typeface="Play"/>
                          <a:ea typeface="Play"/>
                          <a:cs typeface="Play"/>
                          <a:sym typeface="Play"/>
                        </a:rPr>
                        <a:t># Components &amp; Cumulative % Variance at Inflection Point*</a:t>
                      </a:r>
                      <a:endParaRPr b="1">
                        <a:solidFill>
                          <a:schemeClr val="dk1"/>
                        </a:solidFill>
                        <a:latin typeface="Play"/>
                        <a:ea typeface="Play"/>
                        <a:cs typeface="Play"/>
                        <a:sym typeface="Play"/>
                      </a:endParaRPr>
                    </a:p>
                  </a:txBody>
                  <a:tcPr marL="91425" marR="91425" marT="91425" marB="91425"/>
                </a:tc>
                <a:tc gridSpan="2">
                  <a:txBody>
                    <a:bodyPr/>
                    <a:lstStyle/>
                    <a:p>
                      <a:pPr marL="0" lvl="0" indent="0" algn="ctr" rtl="0">
                        <a:spcBef>
                          <a:spcPts val="0"/>
                        </a:spcBef>
                        <a:spcAft>
                          <a:spcPts val="0"/>
                        </a:spcAft>
                        <a:buNone/>
                      </a:pPr>
                      <a:r>
                        <a:rPr lang="en-US" b="1">
                          <a:solidFill>
                            <a:schemeClr val="dk1"/>
                          </a:solidFill>
                          <a:latin typeface="Play"/>
                          <a:ea typeface="Play"/>
                          <a:cs typeface="Play"/>
                          <a:sym typeface="Play"/>
                        </a:rPr>
                        <a:t>Training Time</a:t>
                      </a:r>
                      <a:endParaRPr b="1">
                        <a:solidFill>
                          <a:schemeClr val="dk1"/>
                        </a:solidFill>
                        <a:latin typeface="Play"/>
                        <a:ea typeface="Play"/>
                        <a:cs typeface="Play"/>
                        <a:sym typeface="Play"/>
                      </a:endParaRPr>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en-US" b="1">
                          <a:solidFill>
                            <a:schemeClr val="dk1"/>
                          </a:solidFill>
                          <a:latin typeface="Play"/>
                          <a:ea typeface="Play"/>
                          <a:cs typeface="Play"/>
                          <a:sym typeface="Play"/>
                        </a:rPr>
                        <a:t>Accuracy</a:t>
                      </a:r>
                      <a:endParaRPr b="1">
                        <a:solidFill>
                          <a:schemeClr val="dk1"/>
                        </a:solidFill>
                        <a:latin typeface="Play"/>
                        <a:ea typeface="Play"/>
                        <a:cs typeface="Play"/>
                        <a:sym typeface="Play"/>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US" b="1">
                          <a:solidFill>
                            <a:schemeClr val="dk1"/>
                          </a:solidFill>
                          <a:latin typeface="Play"/>
                          <a:ea typeface="Play"/>
                          <a:cs typeface="Play"/>
                          <a:sym typeface="Play"/>
                        </a:rPr>
                        <a:t>RFC</a:t>
                      </a:r>
                      <a:endParaRPr b="1">
                        <a:solidFill>
                          <a:schemeClr val="dk1"/>
                        </a:solidFill>
                        <a:latin typeface="Play"/>
                        <a:ea typeface="Play"/>
                        <a:cs typeface="Play"/>
                        <a:sym typeface="Play"/>
                      </a:endParaRPr>
                    </a:p>
                  </a:txBody>
                  <a:tcPr marL="91425" marR="91425" marT="91425" marB="91425"/>
                </a:tc>
                <a:tc>
                  <a:txBody>
                    <a:bodyPr/>
                    <a:lstStyle/>
                    <a:p>
                      <a:pPr marL="0" lvl="0" indent="0" algn="ctr" rtl="0">
                        <a:spcBef>
                          <a:spcPts val="0"/>
                        </a:spcBef>
                        <a:spcAft>
                          <a:spcPts val="0"/>
                        </a:spcAft>
                        <a:buNone/>
                      </a:pPr>
                      <a:r>
                        <a:rPr lang="en-US" b="1">
                          <a:solidFill>
                            <a:schemeClr val="dk1"/>
                          </a:solidFill>
                          <a:latin typeface="Play"/>
                          <a:ea typeface="Play"/>
                          <a:cs typeface="Play"/>
                          <a:sym typeface="Play"/>
                        </a:rPr>
                        <a:t>SVM</a:t>
                      </a:r>
                      <a:endParaRPr b="1">
                        <a:solidFill>
                          <a:schemeClr val="dk1"/>
                        </a:solidFill>
                        <a:latin typeface="Play"/>
                        <a:ea typeface="Play"/>
                        <a:cs typeface="Play"/>
                        <a:sym typeface="Play"/>
                      </a:endParaRPr>
                    </a:p>
                  </a:txBody>
                  <a:tcPr marL="91425" marR="91425" marT="91425" marB="91425"/>
                </a:tc>
                <a:tc>
                  <a:txBody>
                    <a:bodyPr/>
                    <a:lstStyle/>
                    <a:p>
                      <a:pPr marL="0" lvl="0" indent="0" algn="ctr" rtl="0">
                        <a:spcBef>
                          <a:spcPts val="0"/>
                        </a:spcBef>
                        <a:spcAft>
                          <a:spcPts val="0"/>
                        </a:spcAft>
                        <a:buNone/>
                      </a:pPr>
                      <a:r>
                        <a:rPr lang="en-US" b="1">
                          <a:solidFill>
                            <a:schemeClr val="dk1"/>
                          </a:solidFill>
                          <a:latin typeface="Play"/>
                          <a:ea typeface="Play"/>
                          <a:cs typeface="Play"/>
                          <a:sym typeface="Play"/>
                        </a:rPr>
                        <a:t>RFC</a:t>
                      </a:r>
                      <a:endParaRPr b="1">
                        <a:solidFill>
                          <a:schemeClr val="dk1"/>
                        </a:solidFill>
                        <a:latin typeface="Play"/>
                        <a:ea typeface="Play"/>
                        <a:cs typeface="Play"/>
                        <a:sym typeface="Play"/>
                      </a:endParaRPr>
                    </a:p>
                  </a:txBody>
                  <a:tcPr marL="91425" marR="91425" marT="91425" marB="91425"/>
                </a:tc>
                <a:tc>
                  <a:txBody>
                    <a:bodyPr/>
                    <a:lstStyle/>
                    <a:p>
                      <a:pPr marL="0" lvl="0" indent="0" algn="ctr" rtl="0">
                        <a:spcBef>
                          <a:spcPts val="0"/>
                        </a:spcBef>
                        <a:spcAft>
                          <a:spcPts val="0"/>
                        </a:spcAft>
                        <a:buNone/>
                      </a:pPr>
                      <a:r>
                        <a:rPr lang="en-US" b="1">
                          <a:solidFill>
                            <a:schemeClr val="dk1"/>
                          </a:solidFill>
                          <a:latin typeface="Play"/>
                          <a:ea typeface="Play"/>
                          <a:cs typeface="Play"/>
                          <a:sym typeface="Play"/>
                        </a:rPr>
                        <a:t>SVM</a:t>
                      </a:r>
                      <a:endParaRPr b="1">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solidFill>
                            <a:schemeClr val="dk1"/>
                          </a:solidFill>
                          <a:latin typeface="Play"/>
                          <a:ea typeface="Play"/>
                          <a:cs typeface="Play"/>
                          <a:sym typeface="Play"/>
                        </a:rPr>
                        <a:t>RGB</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Play"/>
                          <a:ea typeface="Play"/>
                          <a:cs typeface="Play"/>
                          <a:sym typeface="Play"/>
                        </a:rPr>
                        <a:t>0:00:11.83</a:t>
                      </a:r>
                      <a:endParaRPr>
                        <a:solidFill>
                          <a:schemeClr val="dk1"/>
                        </a:solidFill>
                        <a:latin typeface="Play"/>
                        <a:ea typeface="Play"/>
                        <a:cs typeface="Play"/>
                        <a:sym typeface="Play"/>
                      </a:endParaRPr>
                    </a:p>
                  </a:txBody>
                  <a:tcPr marL="91425" marR="91425" marT="91425" marB="91425">
                    <a:solidFill>
                      <a:srgbClr val="38761D"/>
                    </a:solidFill>
                  </a:tcPr>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2 (97.2%)</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0:00:43.06</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0:00:10.78</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0.6823</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0.677</a:t>
                      </a:r>
                      <a:endParaRPr>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solidFill>
                            <a:schemeClr val="dk1"/>
                          </a:solidFill>
                          <a:latin typeface="Play"/>
                          <a:ea typeface="Play"/>
                          <a:cs typeface="Play"/>
                          <a:sym typeface="Play"/>
                        </a:rPr>
                        <a:t>HSV</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Play"/>
                          <a:ea typeface="Play"/>
                          <a:cs typeface="Play"/>
                          <a:sym typeface="Play"/>
                        </a:rPr>
                        <a:t>0:00:28.32</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15 (80 %)</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0:01:21.79</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0:00:07.59</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0.9681</a:t>
                      </a:r>
                      <a:endParaRPr>
                        <a:solidFill>
                          <a:schemeClr val="dk1"/>
                        </a:solidFill>
                        <a:latin typeface="Play"/>
                        <a:ea typeface="Play"/>
                        <a:cs typeface="Play"/>
                        <a:sym typeface="Play"/>
                      </a:endParaRPr>
                    </a:p>
                  </a:txBody>
                  <a:tcPr marL="91425" marR="91425" marT="91425" marB="91425">
                    <a:solidFill>
                      <a:srgbClr val="38761D"/>
                    </a:solidFill>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0.9843</a:t>
                      </a:r>
                      <a:endParaRPr>
                        <a:solidFill>
                          <a:schemeClr val="dk1"/>
                        </a:solidFill>
                        <a:latin typeface="Play"/>
                        <a:ea typeface="Play"/>
                        <a:cs typeface="Play"/>
                        <a:sym typeface="Play"/>
                      </a:endParaRPr>
                    </a:p>
                  </a:txBody>
                  <a:tcPr marL="91425" marR="91425" marT="91425" marB="91425">
                    <a:solidFill>
                      <a:srgbClr val="38761D"/>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solidFill>
                            <a:schemeClr val="dk1"/>
                          </a:solidFill>
                          <a:latin typeface="Play"/>
                          <a:ea typeface="Play"/>
                          <a:cs typeface="Play"/>
                          <a:sym typeface="Play"/>
                        </a:rPr>
                        <a:t>HOG</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0:00:37.142</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165 (94.60%)</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0:05:57.54</a:t>
                      </a:r>
                      <a:endParaRPr sz="12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0:10:38.53</a:t>
                      </a:r>
                      <a:endParaRPr sz="12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0.86241</a:t>
                      </a:r>
                      <a:endParaRPr sz="1200">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0.91994</a:t>
                      </a:r>
                      <a:endParaRPr sz="1200">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a:solidFill>
                            <a:schemeClr val="dk1"/>
                          </a:solidFill>
                          <a:latin typeface="Play"/>
                          <a:ea typeface="Play"/>
                          <a:cs typeface="Play"/>
                          <a:sym typeface="Play"/>
                        </a:rPr>
                        <a:t>GLCM</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0:02:20.250</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3 (97.6 %)</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0:00:40.11</a:t>
                      </a:r>
                      <a:endParaRPr>
                        <a:solidFill>
                          <a:schemeClr val="dk1"/>
                        </a:solidFill>
                        <a:latin typeface="Play"/>
                        <a:ea typeface="Play"/>
                        <a:cs typeface="Play"/>
                        <a:sym typeface="Play"/>
                      </a:endParaRPr>
                    </a:p>
                  </a:txBody>
                  <a:tcPr marL="91425" marR="91425" marT="91425" marB="91425">
                    <a:solidFill>
                      <a:srgbClr val="38761D"/>
                    </a:solidFill>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0:00:06.93</a:t>
                      </a:r>
                      <a:endParaRPr>
                        <a:solidFill>
                          <a:schemeClr val="dk1"/>
                        </a:solidFill>
                        <a:latin typeface="Play"/>
                        <a:ea typeface="Play"/>
                        <a:cs typeface="Play"/>
                        <a:sym typeface="Play"/>
                      </a:endParaRPr>
                    </a:p>
                  </a:txBody>
                  <a:tcPr marL="91425" marR="91425" marT="91425" marB="91425">
                    <a:solidFill>
                      <a:srgbClr val="38761D"/>
                    </a:solidFill>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0.88555</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0.8824</a:t>
                      </a:r>
                      <a:endParaRPr>
                        <a:solidFill>
                          <a:schemeClr val="dk1"/>
                        </a:solidFill>
                        <a:latin typeface="Play"/>
                        <a:ea typeface="Play"/>
                        <a:cs typeface="Play"/>
                        <a:sym typeface="Play"/>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a:solidFill>
                            <a:schemeClr val="dk1"/>
                          </a:solidFill>
                          <a:latin typeface="Play"/>
                          <a:ea typeface="Play"/>
                          <a:cs typeface="Play"/>
                          <a:sym typeface="Play"/>
                        </a:rPr>
                        <a:t>Spatial Freq</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Play"/>
                          <a:ea typeface="Play"/>
                          <a:cs typeface="Play"/>
                          <a:sym typeface="Play"/>
                        </a:rPr>
                        <a:t>0:00:42.996</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7 (90.51%)</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0:01:07.16</a:t>
                      </a:r>
                      <a:endParaRPr>
                        <a:solidFill>
                          <a:schemeClr val="dk1"/>
                        </a:solidFill>
                        <a:latin typeface="Play"/>
                        <a:ea typeface="Play"/>
                        <a:cs typeface="Play"/>
                        <a:sym typeface="Play"/>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0:00:09.66</a:t>
                      </a:r>
                      <a:endParaRPr>
                        <a:solidFill>
                          <a:schemeClr val="dk1"/>
                        </a:solidFill>
                        <a:latin typeface="Play"/>
                        <a:ea typeface="Play"/>
                        <a:cs typeface="Play"/>
                        <a:sym typeface="Play"/>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100">
                          <a:solidFill>
                            <a:schemeClr val="dk1"/>
                          </a:solidFill>
                          <a:latin typeface="Play"/>
                          <a:ea typeface="Play"/>
                          <a:cs typeface="Play"/>
                          <a:sym typeface="Play"/>
                        </a:rPr>
                        <a:t>0.8549</a:t>
                      </a:r>
                      <a:endParaRPr>
                        <a:solidFill>
                          <a:schemeClr val="dk1"/>
                        </a:solidFill>
                        <a:latin typeface="Play"/>
                        <a:ea typeface="Play"/>
                        <a:cs typeface="Play"/>
                        <a:sym typeface="Play"/>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100">
                          <a:solidFill>
                            <a:schemeClr val="dk1"/>
                          </a:solidFill>
                          <a:latin typeface="Play"/>
                          <a:ea typeface="Play"/>
                          <a:cs typeface="Play"/>
                          <a:sym typeface="Play"/>
                        </a:rPr>
                        <a:t>0.8749</a:t>
                      </a:r>
                      <a:endParaRPr>
                        <a:solidFill>
                          <a:schemeClr val="dk1"/>
                        </a:solidFill>
                        <a:latin typeface="Play"/>
                        <a:ea typeface="Play"/>
                        <a:cs typeface="Play"/>
                        <a:sym typeface="Play"/>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a:solidFill>
                            <a:schemeClr val="dk1"/>
                          </a:solidFill>
                          <a:latin typeface="Play"/>
                          <a:ea typeface="Play"/>
                          <a:cs typeface="Play"/>
                          <a:sym typeface="Play"/>
                        </a:rPr>
                        <a:t>SIFT</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Play"/>
                          <a:ea typeface="Play"/>
                          <a:cs typeface="Play"/>
                          <a:sym typeface="Play"/>
                        </a:rPr>
                        <a:t>0:25:43.613</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5 (92.4%)</a:t>
                      </a:r>
                      <a:endParaRPr>
                        <a:solidFill>
                          <a:schemeClr val="dk1"/>
                        </a:solidFill>
                        <a:latin typeface="Play"/>
                        <a:ea typeface="Play"/>
                        <a:cs typeface="Play"/>
                        <a:sym typeface="Play"/>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0:01:06.80</a:t>
                      </a:r>
                      <a:endParaRPr>
                        <a:solidFill>
                          <a:schemeClr val="dk1"/>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0:00:08.55</a:t>
                      </a:r>
                      <a:endParaRPr>
                        <a:solidFill>
                          <a:schemeClr val="dk1"/>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0.320</a:t>
                      </a:r>
                      <a:endParaRPr>
                        <a:solidFill>
                          <a:schemeClr val="dk1"/>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0.359</a:t>
                      </a:r>
                      <a:endParaRPr>
                        <a:solidFill>
                          <a:schemeClr val="dk1"/>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a:solidFill>
                            <a:schemeClr val="dk1"/>
                          </a:solidFill>
                          <a:latin typeface="Play"/>
                          <a:ea typeface="Play"/>
                          <a:cs typeface="Play"/>
                          <a:sym typeface="Play"/>
                        </a:rPr>
                        <a:t>All the above</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Play"/>
                          <a:ea typeface="Play"/>
                          <a:cs typeface="Play"/>
                          <a:sym typeface="Play"/>
                        </a:rPr>
                        <a:t>0:29:32.39</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182 (93.8%)</a:t>
                      </a:r>
                      <a:endParaRPr>
                        <a:solidFill>
                          <a:schemeClr val="dk1"/>
                        </a:solidFill>
                        <a:latin typeface="Play"/>
                        <a:ea typeface="Play"/>
                        <a:cs typeface="Play"/>
                        <a:sym typeface="Play"/>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0:05:48.09</a:t>
                      </a:r>
                      <a:endParaRPr>
                        <a:solidFill>
                          <a:schemeClr val="dk1"/>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chemeClr val="dk1"/>
                          </a:solidFill>
                          <a:latin typeface="Play"/>
                          <a:ea typeface="Play"/>
                          <a:cs typeface="Play"/>
                          <a:sym typeface="Play"/>
                        </a:rPr>
                        <a:t>0:00:24.03</a:t>
                      </a:r>
                      <a:endParaRPr>
                        <a:solidFill>
                          <a:schemeClr val="dk1"/>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0.9349</a:t>
                      </a:r>
                      <a:endParaRPr>
                        <a:solidFill>
                          <a:schemeClr val="dk1"/>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0.9881</a:t>
                      </a:r>
                      <a:endParaRPr>
                        <a:solidFill>
                          <a:schemeClr val="dk1"/>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US">
                          <a:solidFill>
                            <a:schemeClr val="dk1"/>
                          </a:solidFill>
                          <a:latin typeface="Play"/>
                          <a:ea typeface="Play"/>
                          <a:cs typeface="Play"/>
                          <a:sym typeface="Play"/>
                        </a:rPr>
                        <a:t>HSV + GLCM</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Play"/>
                          <a:ea typeface="Play"/>
                          <a:cs typeface="Play"/>
                          <a:sym typeface="Play"/>
                        </a:rPr>
                        <a:t>0:02:50.67</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None/>
                      </a:pPr>
                      <a:r>
                        <a:rPr lang="en-US">
                          <a:solidFill>
                            <a:schemeClr val="dk1"/>
                          </a:solidFill>
                          <a:latin typeface="Play"/>
                          <a:ea typeface="Play"/>
                          <a:cs typeface="Play"/>
                          <a:sym typeface="Play"/>
                        </a:rPr>
                        <a:t>17 (82.3%)</a:t>
                      </a:r>
                      <a:endParaRPr>
                        <a:solidFill>
                          <a:schemeClr val="dk1"/>
                        </a:solidFill>
                        <a:latin typeface="Play"/>
                        <a:ea typeface="Play"/>
                        <a:cs typeface="Play"/>
                        <a:sym typeface="Play"/>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0:01:39.01</a:t>
                      </a:r>
                      <a:endParaRPr>
                        <a:solidFill>
                          <a:schemeClr val="dk1"/>
                        </a:solidFill>
                        <a:latin typeface="Play"/>
                        <a:ea typeface="Play"/>
                        <a:cs typeface="Play"/>
                        <a:sym typeface="Play"/>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0:00:06.57</a:t>
                      </a:r>
                      <a:endParaRPr>
                        <a:solidFill>
                          <a:schemeClr val="dk1"/>
                        </a:solidFill>
                        <a:latin typeface="Play"/>
                        <a:ea typeface="Play"/>
                        <a:cs typeface="Play"/>
                        <a:sym typeface="Play"/>
                      </a:endParaRPr>
                    </a:p>
                  </a:txBody>
                  <a:tcPr marL="91425" marR="91425" marT="91425" marB="91425">
                    <a:lnR w="28575" cap="flat" cmpd="sng">
                      <a:solidFill>
                        <a:srgbClr val="6AA84F"/>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0.9781</a:t>
                      </a:r>
                      <a:endParaRPr>
                        <a:solidFill>
                          <a:schemeClr val="dk1"/>
                        </a:solidFill>
                        <a:latin typeface="Play"/>
                        <a:ea typeface="Play"/>
                        <a:cs typeface="Play"/>
                        <a:sym typeface="Play"/>
                      </a:endParaRPr>
                    </a:p>
                  </a:txBody>
                  <a:tcPr marL="91425" marR="91425" marT="91425" marB="91425">
                    <a:lnL w="28575" cap="flat" cmpd="sng">
                      <a:solidFill>
                        <a:srgbClr val="6AA84F"/>
                      </a:solidFill>
                      <a:prstDash val="solid"/>
                      <a:round/>
                      <a:headEnd type="none" w="sm" len="sm"/>
                      <a:tailEnd type="none" w="sm" len="sm"/>
                    </a:lnL>
                    <a:lnR w="28575" cap="flat" cmpd="sng">
                      <a:solidFill>
                        <a:srgbClr val="6AA84F"/>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6AA84F"/>
                      </a:solidFill>
                      <a:prstDash val="solid"/>
                      <a:round/>
                      <a:headEnd type="none" w="sm" len="sm"/>
                      <a:tailEnd type="none" w="sm" len="sm"/>
                    </a:lnB>
                    <a:solidFill>
                      <a:srgbClr val="38761D"/>
                    </a:solidFill>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lay"/>
                          <a:ea typeface="Play"/>
                          <a:cs typeface="Play"/>
                          <a:sym typeface="Play"/>
                        </a:rPr>
                        <a:t>0.9912</a:t>
                      </a:r>
                      <a:endParaRPr>
                        <a:solidFill>
                          <a:schemeClr val="dk1"/>
                        </a:solidFill>
                        <a:latin typeface="Play"/>
                        <a:ea typeface="Play"/>
                        <a:cs typeface="Play"/>
                        <a:sym typeface="Play"/>
                      </a:endParaRPr>
                    </a:p>
                  </a:txBody>
                  <a:tcPr marL="91425" marR="91425" marT="91425" marB="91425">
                    <a:lnL w="28575" cap="flat" cmpd="sng">
                      <a:solidFill>
                        <a:srgbClr val="6AA84F"/>
                      </a:solidFill>
                      <a:prstDash val="solid"/>
                      <a:round/>
                      <a:headEnd type="none" w="sm" len="sm"/>
                      <a:tailEnd type="none" w="sm" len="sm"/>
                    </a:lnL>
                    <a:lnR w="28575" cap="flat" cmpd="sng">
                      <a:solidFill>
                        <a:srgbClr val="6AA84F"/>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6AA84F"/>
                      </a:solidFill>
                      <a:prstDash val="solid"/>
                      <a:round/>
                      <a:headEnd type="none" w="sm" len="sm"/>
                      <a:tailEnd type="none" w="sm" len="sm"/>
                    </a:lnB>
                    <a:solidFill>
                      <a:srgbClr val="38761D"/>
                    </a:solidFill>
                  </a:tcPr>
                </a:tc>
                <a:extLst>
                  <a:ext uri="{0D108BD9-81ED-4DB2-BD59-A6C34878D82A}">
                    <a16:rowId xmlns:a16="http://schemas.microsoft.com/office/drawing/2014/main" val="10009"/>
                  </a:ext>
                </a:extLst>
              </a:tr>
            </a:tbl>
          </a:graphicData>
        </a:graphic>
      </p:graphicFrame>
      <p:sp>
        <p:nvSpPr>
          <p:cNvPr id="208" name="Google Shape;208;g2cbdbb1409f_0_0"/>
          <p:cNvSpPr txBox="1"/>
          <p:nvPr/>
        </p:nvSpPr>
        <p:spPr>
          <a:xfrm>
            <a:off x="2017050" y="5799050"/>
            <a:ext cx="3319800" cy="7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endParaRPr>
          </a:p>
        </p:txBody>
      </p:sp>
      <p:sp>
        <p:nvSpPr>
          <p:cNvPr id="209" name="Google Shape;209;g2cbdbb1409f_0_0"/>
          <p:cNvSpPr txBox="1"/>
          <p:nvPr/>
        </p:nvSpPr>
        <p:spPr>
          <a:xfrm>
            <a:off x="764675" y="5597850"/>
            <a:ext cx="80355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Play"/>
              <a:buChar char="●"/>
            </a:pPr>
            <a:r>
              <a:rPr lang="en-US">
                <a:solidFill>
                  <a:schemeClr val="dk1"/>
                </a:solidFill>
                <a:latin typeface="Play"/>
                <a:ea typeface="Play"/>
                <a:cs typeface="Play"/>
                <a:sym typeface="Play"/>
              </a:rPr>
              <a:t>Based on 4500 </a:t>
            </a:r>
            <a:r>
              <a:rPr lang="en-US" u="sng">
                <a:solidFill>
                  <a:schemeClr val="dk1"/>
                </a:solidFill>
                <a:latin typeface="Play"/>
                <a:ea typeface="Play"/>
                <a:cs typeface="Play"/>
                <a:sym typeface="Play"/>
              </a:rPr>
              <a:t>training</a:t>
            </a:r>
            <a:r>
              <a:rPr lang="en-US">
                <a:solidFill>
                  <a:schemeClr val="dk1"/>
                </a:solidFill>
                <a:latin typeface="Play"/>
                <a:ea typeface="Play"/>
                <a:cs typeface="Play"/>
                <a:sym typeface="Play"/>
              </a:rPr>
              <a:t> images across 10 classes</a:t>
            </a:r>
            <a:endParaRPr>
              <a:solidFill>
                <a:schemeClr val="dk1"/>
              </a:solidFill>
              <a:latin typeface="Play"/>
              <a:ea typeface="Play"/>
              <a:cs typeface="Play"/>
              <a:sym typeface="Play"/>
            </a:endParaRPr>
          </a:p>
          <a:p>
            <a:pPr marL="457200" lvl="0" indent="-317500" algn="l" rtl="0">
              <a:spcBef>
                <a:spcPts val="0"/>
              </a:spcBef>
              <a:spcAft>
                <a:spcPts val="0"/>
              </a:spcAft>
              <a:buClr>
                <a:schemeClr val="dk1"/>
              </a:buClr>
              <a:buSzPts val="1400"/>
              <a:buFont typeface="Play"/>
              <a:buChar char="●"/>
            </a:pPr>
            <a:r>
              <a:rPr lang="en-US">
                <a:solidFill>
                  <a:schemeClr val="dk1"/>
                </a:solidFill>
                <a:latin typeface="Play"/>
                <a:ea typeface="Play"/>
                <a:cs typeface="Play"/>
                <a:sym typeface="Play"/>
              </a:rPr>
              <a:t>Accuracy based on 1600 </a:t>
            </a:r>
            <a:r>
              <a:rPr lang="en-US" u="sng">
                <a:solidFill>
                  <a:schemeClr val="dk1"/>
                </a:solidFill>
                <a:latin typeface="Play"/>
                <a:ea typeface="Play"/>
                <a:cs typeface="Play"/>
                <a:sym typeface="Play"/>
              </a:rPr>
              <a:t>validation</a:t>
            </a:r>
            <a:r>
              <a:rPr lang="en-US">
                <a:solidFill>
                  <a:schemeClr val="dk1"/>
                </a:solidFill>
                <a:latin typeface="Play"/>
                <a:ea typeface="Play"/>
                <a:cs typeface="Play"/>
                <a:sym typeface="Play"/>
              </a:rPr>
              <a:t> images across 10 classes</a:t>
            </a:r>
            <a:endParaRPr>
              <a:solidFill>
                <a:schemeClr val="dk1"/>
              </a:solidFill>
              <a:latin typeface="Play"/>
              <a:ea typeface="Play"/>
              <a:cs typeface="Play"/>
              <a:sym typeface="Play"/>
            </a:endParaRPr>
          </a:p>
          <a:p>
            <a:pPr marL="457200" lvl="0" indent="-317500" algn="l" rtl="0">
              <a:spcBef>
                <a:spcPts val="0"/>
              </a:spcBef>
              <a:spcAft>
                <a:spcPts val="0"/>
              </a:spcAft>
              <a:buClr>
                <a:schemeClr val="dk1"/>
              </a:buClr>
              <a:buSzPts val="1400"/>
              <a:buFont typeface="Play"/>
              <a:buChar char="●"/>
            </a:pPr>
            <a:r>
              <a:rPr lang="en-US">
                <a:solidFill>
                  <a:schemeClr val="dk1"/>
                </a:solidFill>
                <a:latin typeface="Play"/>
                <a:ea typeface="Play"/>
                <a:cs typeface="Play"/>
                <a:sym typeface="Play"/>
              </a:rPr>
              <a:t>*Number of </a:t>
            </a:r>
            <a:r>
              <a:rPr lang="en-US">
                <a:solidFill>
                  <a:schemeClr val="dk1"/>
                </a:solidFill>
                <a:latin typeface="Play"/>
                <a:ea typeface="Play"/>
                <a:cs typeface="Play"/>
                <a:sym typeface="Play"/>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PCA components </a:t>
            </a:r>
            <a:r>
              <a:rPr lang="en-US">
                <a:solidFill>
                  <a:schemeClr val="dk1"/>
                </a:solidFill>
                <a:latin typeface="Play"/>
                <a:ea typeface="Play"/>
                <a:cs typeface="Play"/>
                <a:sym typeface="Play"/>
              </a:rPr>
              <a:t>with highest explained variance</a:t>
            </a:r>
            <a:endParaRPr>
              <a:solidFill>
                <a:schemeClr val="dk1"/>
              </a:solidFill>
              <a:latin typeface="Play"/>
              <a:ea typeface="Play"/>
              <a:cs typeface="Play"/>
              <a:sym typeface="Play"/>
            </a:endParaRPr>
          </a:p>
        </p:txBody>
      </p:sp>
      <p:sp>
        <p:nvSpPr>
          <p:cNvPr id="210" name="Google Shape;210;g2cbdbb1409f_0_0"/>
          <p:cNvSpPr/>
          <p:nvPr/>
        </p:nvSpPr>
        <p:spPr>
          <a:xfrm>
            <a:off x="926850" y="2595250"/>
            <a:ext cx="11004600" cy="396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g2cbdbb1409f_0_0"/>
          <p:cNvSpPr/>
          <p:nvPr/>
        </p:nvSpPr>
        <p:spPr>
          <a:xfrm>
            <a:off x="11425050" y="2619400"/>
            <a:ext cx="384300" cy="348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1</a:t>
            </a:r>
            <a:endParaRPr/>
          </a:p>
        </p:txBody>
      </p:sp>
      <p:sp>
        <p:nvSpPr>
          <p:cNvPr id="212" name="Google Shape;212;g2cbdbb1409f_0_0"/>
          <p:cNvSpPr/>
          <p:nvPr/>
        </p:nvSpPr>
        <p:spPr>
          <a:xfrm rot="10800000" flipH="1">
            <a:off x="926850" y="3387652"/>
            <a:ext cx="11004600" cy="396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3" name="Google Shape;213;g2cbdbb1409f_0_0"/>
          <p:cNvSpPr/>
          <p:nvPr/>
        </p:nvSpPr>
        <p:spPr>
          <a:xfrm>
            <a:off x="11425050" y="3411800"/>
            <a:ext cx="384300" cy="348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cxnSp>
        <p:nvCxnSpPr>
          <p:cNvPr id="214" name="Google Shape;214;g2cbdbb1409f_0_0"/>
          <p:cNvCxnSpPr/>
          <p:nvPr/>
        </p:nvCxnSpPr>
        <p:spPr>
          <a:xfrm>
            <a:off x="966300" y="4965675"/>
            <a:ext cx="10374300" cy="0"/>
          </a:xfrm>
          <a:prstGeom prst="straightConnector1">
            <a:avLst/>
          </a:prstGeom>
          <a:noFill/>
          <a:ln w="28575" cap="flat" cmpd="sng">
            <a:solidFill>
              <a:schemeClr val="accent6"/>
            </a:solidFill>
            <a:prstDash val="solid"/>
            <a:round/>
            <a:headEnd type="none" w="med" len="med"/>
            <a:tailEnd type="none" w="med" len="med"/>
          </a:ln>
        </p:spPr>
      </p:cxnSp>
      <p:sp>
        <p:nvSpPr>
          <p:cNvPr id="215" name="Google Shape;215;g2cbdbb1409f_0_0"/>
          <p:cNvSpPr/>
          <p:nvPr/>
        </p:nvSpPr>
        <p:spPr>
          <a:xfrm>
            <a:off x="10120825" y="4965675"/>
            <a:ext cx="1208100" cy="4164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cbfc0450ca_0_0"/>
          <p:cNvSpPr txBox="1">
            <a:spLocks noGrp="1"/>
          </p:cNvSpPr>
          <p:nvPr>
            <p:ph type="title"/>
          </p:nvPr>
        </p:nvSpPr>
        <p:spPr>
          <a:xfrm>
            <a:off x="838200" y="509350"/>
            <a:ext cx="10515600" cy="939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200">
                <a:latin typeface="Play"/>
                <a:ea typeface="Play"/>
                <a:cs typeface="Play"/>
                <a:sym typeface="Play"/>
              </a:rPr>
              <a:t>Test Evaluation</a:t>
            </a:r>
            <a:endParaRPr sz="4200">
              <a:latin typeface="Play"/>
              <a:ea typeface="Play"/>
              <a:cs typeface="Play"/>
              <a:sym typeface="Play"/>
            </a:endParaRPr>
          </a:p>
        </p:txBody>
      </p:sp>
      <p:sp>
        <p:nvSpPr>
          <p:cNvPr id="221" name="Google Shape;221;g2cbfc0450ca_0_0"/>
          <p:cNvSpPr txBox="1">
            <a:spLocks noGrp="1"/>
          </p:cNvSpPr>
          <p:nvPr>
            <p:ph type="body" idx="1"/>
          </p:nvPr>
        </p:nvSpPr>
        <p:spPr>
          <a:xfrm>
            <a:off x="838200" y="1448938"/>
            <a:ext cx="10515600" cy="2154600"/>
          </a:xfrm>
          <a:prstGeom prst="rect">
            <a:avLst/>
          </a:prstGeom>
        </p:spPr>
        <p:txBody>
          <a:bodyPr spcFirstLastPara="1" wrap="square" lIns="91425" tIns="45700" rIns="91425" bIns="45700" anchor="t" anchorCtr="0">
            <a:noAutofit/>
          </a:bodyPr>
          <a:lstStyle/>
          <a:p>
            <a:pPr marL="457200" lvl="0" indent="-368300" algn="just" rtl="0">
              <a:lnSpc>
                <a:spcPct val="150000"/>
              </a:lnSpc>
              <a:spcBef>
                <a:spcPts val="1000"/>
              </a:spcBef>
              <a:spcAft>
                <a:spcPts val="0"/>
              </a:spcAft>
              <a:buSzPts val="2200"/>
              <a:buFont typeface="Play"/>
              <a:buChar char="●"/>
            </a:pPr>
            <a:r>
              <a:rPr lang="en-US" sz="2200">
                <a:latin typeface="Play"/>
                <a:ea typeface="Play"/>
                <a:cs typeface="Play"/>
                <a:sym typeface="Play"/>
              </a:rPr>
              <a:t>Our dataset contains 1600 images across the subset of 10 classes; we had isolated about 20% of images at the start of the project for testing</a:t>
            </a:r>
            <a:endParaRPr sz="2200">
              <a:latin typeface="Play"/>
              <a:ea typeface="Play"/>
              <a:cs typeface="Play"/>
              <a:sym typeface="Play"/>
            </a:endParaRPr>
          </a:p>
          <a:p>
            <a:pPr marL="457200" lvl="0" indent="-368300" algn="just" rtl="0">
              <a:lnSpc>
                <a:spcPct val="150000"/>
              </a:lnSpc>
              <a:spcBef>
                <a:spcPts val="0"/>
              </a:spcBef>
              <a:spcAft>
                <a:spcPts val="0"/>
              </a:spcAft>
              <a:buSzPts val="2200"/>
              <a:buFont typeface="Play"/>
              <a:buChar char="●"/>
            </a:pPr>
            <a:r>
              <a:rPr lang="en-US" sz="2200">
                <a:latin typeface="Play"/>
                <a:ea typeface="Play"/>
                <a:cs typeface="Play"/>
                <a:sym typeface="Play"/>
              </a:rPr>
              <a:t>We chose the the two best feature types that have the best combination of efficiency and accuracy: GLCM and HSV</a:t>
            </a:r>
            <a:endParaRPr sz="2200">
              <a:latin typeface="Play"/>
              <a:ea typeface="Play"/>
              <a:cs typeface="Play"/>
              <a:sym typeface="Play"/>
            </a:endParaRPr>
          </a:p>
          <a:p>
            <a:pPr marL="457200" lvl="0" indent="-368300" algn="just" rtl="0">
              <a:lnSpc>
                <a:spcPct val="150000"/>
              </a:lnSpc>
              <a:spcBef>
                <a:spcPts val="0"/>
              </a:spcBef>
              <a:spcAft>
                <a:spcPts val="0"/>
              </a:spcAft>
              <a:buSzPts val="2200"/>
              <a:buFont typeface="Play"/>
              <a:buChar char="●"/>
            </a:pPr>
            <a:r>
              <a:rPr lang="en-US" sz="2200">
                <a:latin typeface="Play"/>
                <a:ea typeface="Play"/>
                <a:cs typeface="Play"/>
                <a:sym typeface="Play"/>
              </a:rPr>
              <a:t>Using the test set, we evaluated the Random Forest and SVM classifiers with the chosen feature types</a:t>
            </a:r>
            <a:endParaRPr sz="2200">
              <a:latin typeface="Play"/>
              <a:ea typeface="Play"/>
              <a:cs typeface="Play"/>
              <a:sym typeface="Play"/>
            </a:endParaRPr>
          </a:p>
        </p:txBody>
      </p:sp>
      <p:sp>
        <p:nvSpPr>
          <p:cNvPr id="222" name="Google Shape;222;g2cbfc0450ca_0_0"/>
          <p:cNvSpPr txBox="1"/>
          <p:nvPr/>
        </p:nvSpPr>
        <p:spPr>
          <a:xfrm>
            <a:off x="1104750" y="4617925"/>
            <a:ext cx="54294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B7B7B7"/>
                </a:solidFill>
                <a:latin typeface="Play"/>
                <a:ea typeface="Play"/>
                <a:cs typeface="Play"/>
                <a:sym typeface="Play"/>
              </a:rPr>
              <a:t>Random Forest Classifier</a:t>
            </a:r>
            <a:endParaRPr sz="2200">
              <a:solidFill>
                <a:srgbClr val="B7B7B7"/>
              </a:solidFill>
              <a:latin typeface="Play"/>
              <a:ea typeface="Play"/>
              <a:cs typeface="Play"/>
              <a:sym typeface="Play"/>
            </a:endParaRPr>
          </a:p>
          <a:p>
            <a:pPr marL="0" lvl="0" indent="0" algn="l" rtl="0">
              <a:spcBef>
                <a:spcPts val="0"/>
              </a:spcBef>
              <a:spcAft>
                <a:spcPts val="0"/>
              </a:spcAft>
              <a:buNone/>
            </a:pPr>
            <a:endParaRPr sz="2200">
              <a:solidFill>
                <a:schemeClr val="dk1"/>
              </a:solidFill>
              <a:latin typeface="Play"/>
              <a:ea typeface="Play"/>
              <a:cs typeface="Play"/>
              <a:sym typeface="Play"/>
            </a:endParaRPr>
          </a:p>
          <a:p>
            <a:pPr marL="0" lvl="0" indent="0" algn="l" rtl="0">
              <a:spcBef>
                <a:spcPts val="0"/>
              </a:spcBef>
              <a:spcAft>
                <a:spcPts val="0"/>
              </a:spcAft>
              <a:buNone/>
            </a:pPr>
            <a:r>
              <a:rPr lang="en-US" sz="2200">
                <a:solidFill>
                  <a:schemeClr val="dk1"/>
                </a:solidFill>
                <a:latin typeface="Play"/>
                <a:ea typeface="Play"/>
                <a:cs typeface="Play"/>
                <a:sym typeface="Play"/>
              </a:rPr>
              <a:t>Train Accuracy: 1.0</a:t>
            </a:r>
            <a:endParaRPr sz="2200">
              <a:solidFill>
                <a:schemeClr val="dk1"/>
              </a:solidFill>
              <a:latin typeface="Play"/>
              <a:ea typeface="Play"/>
              <a:cs typeface="Play"/>
              <a:sym typeface="Play"/>
            </a:endParaRPr>
          </a:p>
          <a:p>
            <a:pPr marL="0" lvl="0" indent="0" algn="l" rtl="0">
              <a:spcBef>
                <a:spcPts val="0"/>
              </a:spcBef>
              <a:spcAft>
                <a:spcPts val="0"/>
              </a:spcAft>
              <a:buNone/>
            </a:pPr>
            <a:r>
              <a:rPr lang="en-US" sz="2200">
                <a:solidFill>
                  <a:schemeClr val="dk1"/>
                </a:solidFill>
                <a:latin typeface="Play"/>
                <a:ea typeface="Play"/>
                <a:cs typeface="Play"/>
                <a:sym typeface="Play"/>
              </a:rPr>
              <a:t>Test Accuracy: </a:t>
            </a:r>
            <a:r>
              <a:rPr lang="en-US" sz="2200">
                <a:solidFill>
                  <a:schemeClr val="dk1"/>
                </a:solidFill>
                <a:highlight>
                  <a:srgbClr val="38761D"/>
                </a:highlight>
                <a:latin typeface="Play"/>
                <a:ea typeface="Play"/>
                <a:cs typeface="Play"/>
                <a:sym typeface="Play"/>
              </a:rPr>
              <a:t>0.9781113195747342</a:t>
            </a:r>
            <a:endParaRPr sz="2200">
              <a:solidFill>
                <a:schemeClr val="dk1"/>
              </a:solidFill>
              <a:highlight>
                <a:srgbClr val="38761D"/>
              </a:highlight>
              <a:latin typeface="Play"/>
              <a:ea typeface="Play"/>
              <a:cs typeface="Play"/>
              <a:sym typeface="Play"/>
            </a:endParaRPr>
          </a:p>
        </p:txBody>
      </p:sp>
      <p:sp>
        <p:nvSpPr>
          <p:cNvPr id="223" name="Google Shape;223;g2cbfc0450ca_0_0"/>
          <p:cNvSpPr txBox="1"/>
          <p:nvPr/>
        </p:nvSpPr>
        <p:spPr>
          <a:xfrm>
            <a:off x="6534150" y="4617925"/>
            <a:ext cx="56580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B7B7B7"/>
                </a:solidFill>
                <a:latin typeface="Play"/>
                <a:ea typeface="Play"/>
                <a:cs typeface="Play"/>
                <a:sym typeface="Play"/>
              </a:rPr>
              <a:t>Support Vector Machine</a:t>
            </a:r>
            <a:endParaRPr sz="2200">
              <a:solidFill>
                <a:srgbClr val="B7B7B7"/>
              </a:solidFill>
              <a:latin typeface="Play"/>
              <a:ea typeface="Play"/>
              <a:cs typeface="Play"/>
              <a:sym typeface="Play"/>
            </a:endParaRPr>
          </a:p>
          <a:p>
            <a:pPr marL="0" lvl="0" indent="0" algn="l" rtl="0">
              <a:spcBef>
                <a:spcPts val="0"/>
              </a:spcBef>
              <a:spcAft>
                <a:spcPts val="0"/>
              </a:spcAft>
              <a:buNone/>
            </a:pPr>
            <a:endParaRPr sz="2200">
              <a:solidFill>
                <a:schemeClr val="dk1"/>
              </a:solidFill>
              <a:latin typeface="Play"/>
              <a:ea typeface="Play"/>
              <a:cs typeface="Play"/>
              <a:sym typeface="Play"/>
            </a:endParaRPr>
          </a:p>
          <a:p>
            <a:pPr marL="0" lvl="0" indent="0" algn="l" rtl="0">
              <a:spcBef>
                <a:spcPts val="0"/>
              </a:spcBef>
              <a:spcAft>
                <a:spcPts val="0"/>
              </a:spcAft>
              <a:buNone/>
            </a:pPr>
            <a:r>
              <a:rPr lang="en-US" sz="2200">
                <a:solidFill>
                  <a:schemeClr val="dk1"/>
                </a:solidFill>
                <a:latin typeface="Play"/>
                <a:ea typeface="Play"/>
                <a:cs typeface="Play"/>
                <a:sym typeface="Play"/>
              </a:rPr>
              <a:t>Train Accuracy: 0.9972911023129819</a:t>
            </a:r>
            <a:endParaRPr sz="2200">
              <a:solidFill>
                <a:schemeClr val="dk1"/>
              </a:solidFill>
              <a:latin typeface="Play"/>
              <a:ea typeface="Play"/>
              <a:cs typeface="Play"/>
              <a:sym typeface="Play"/>
            </a:endParaRPr>
          </a:p>
          <a:p>
            <a:pPr marL="0" lvl="0" indent="0" algn="l" rtl="0">
              <a:spcBef>
                <a:spcPts val="0"/>
              </a:spcBef>
              <a:spcAft>
                <a:spcPts val="0"/>
              </a:spcAft>
              <a:buNone/>
            </a:pPr>
            <a:r>
              <a:rPr lang="en-US" sz="2200">
                <a:solidFill>
                  <a:schemeClr val="dk1"/>
                </a:solidFill>
                <a:latin typeface="Play"/>
                <a:ea typeface="Play"/>
                <a:cs typeface="Play"/>
                <a:sym typeface="Play"/>
              </a:rPr>
              <a:t>Test Accuracy: </a:t>
            </a:r>
            <a:r>
              <a:rPr lang="en-US" sz="2200">
                <a:solidFill>
                  <a:schemeClr val="dk1"/>
                </a:solidFill>
                <a:highlight>
                  <a:srgbClr val="38761D"/>
                </a:highlight>
                <a:latin typeface="Play"/>
                <a:ea typeface="Play"/>
                <a:cs typeface="Play"/>
                <a:sym typeface="Play"/>
              </a:rPr>
              <a:t>0.9912445278298937</a:t>
            </a:r>
            <a:endParaRPr sz="2200">
              <a:solidFill>
                <a:schemeClr val="dk1"/>
              </a:solidFill>
              <a:highlight>
                <a:srgbClr val="38761D"/>
              </a:highlight>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cbfc0450ca_0_32"/>
          <p:cNvSpPr txBox="1">
            <a:spLocks noGrp="1"/>
          </p:cNvSpPr>
          <p:nvPr>
            <p:ph type="title"/>
          </p:nvPr>
        </p:nvSpPr>
        <p:spPr>
          <a:xfrm>
            <a:off x="698550" y="530250"/>
            <a:ext cx="11151900" cy="954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a:latin typeface="Play"/>
                <a:ea typeface="Play"/>
                <a:cs typeface="Play"/>
                <a:sym typeface="Play"/>
              </a:rPr>
              <a:t>Test Evaluation</a:t>
            </a:r>
            <a:endParaRPr>
              <a:latin typeface="Play"/>
              <a:ea typeface="Play"/>
              <a:cs typeface="Play"/>
              <a:sym typeface="Play"/>
            </a:endParaRPr>
          </a:p>
        </p:txBody>
      </p:sp>
      <p:pic>
        <p:nvPicPr>
          <p:cNvPr id="229" name="Google Shape;229;g2cbfc0450ca_0_32"/>
          <p:cNvPicPr preferRelativeResize="0"/>
          <p:nvPr/>
        </p:nvPicPr>
        <p:blipFill>
          <a:blip r:embed="rId3">
            <a:alphaModFix/>
          </a:blip>
          <a:stretch>
            <a:fillRect/>
          </a:stretch>
        </p:blipFill>
        <p:spPr>
          <a:xfrm>
            <a:off x="591213" y="1659600"/>
            <a:ext cx="5652801" cy="4863876"/>
          </a:xfrm>
          <a:prstGeom prst="rect">
            <a:avLst/>
          </a:prstGeom>
          <a:noFill/>
          <a:ln>
            <a:noFill/>
          </a:ln>
        </p:spPr>
      </p:pic>
      <p:pic>
        <p:nvPicPr>
          <p:cNvPr id="230" name="Google Shape;230;g2cbfc0450ca_0_32"/>
          <p:cNvPicPr preferRelativeResize="0"/>
          <p:nvPr/>
        </p:nvPicPr>
        <p:blipFill>
          <a:blip r:embed="rId4">
            <a:alphaModFix/>
          </a:blip>
          <a:stretch>
            <a:fillRect/>
          </a:stretch>
        </p:blipFill>
        <p:spPr>
          <a:xfrm>
            <a:off x="6345923" y="1659600"/>
            <a:ext cx="5652803" cy="4863880"/>
          </a:xfrm>
          <a:prstGeom prst="rect">
            <a:avLst/>
          </a:prstGeom>
          <a:noFill/>
          <a:ln>
            <a:noFill/>
          </a:ln>
        </p:spPr>
      </p:pic>
      <p:sp>
        <p:nvSpPr>
          <p:cNvPr id="231" name="Google Shape;231;g2cbfc0450ca_0_32"/>
          <p:cNvSpPr txBox="1"/>
          <p:nvPr/>
        </p:nvSpPr>
        <p:spPr>
          <a:xfrm rot="-5400000">
            <a:off x="-1122375" y="3846888"/>
            <a:ext cx="2937900" cy="489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200">
                <a:solidFill>
                  <a:schemeClr val="dk1"/>
                </a:solidFill>
                <a:latin typeface="Play"/>
                <a:ea typeface="Play"/>
                <a:cs typeface="Play"/>
                <a:sym typeface="Play"/>
              </a:rPr>
              <a:t>HSV + GLCM Features</a:t>
            </a:r>
            <a:endParaRPr sz="22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74"/>
        <p:cNvGrpSpPr/>
        <p:nvPr/>
      </p:nvGrpSpPr>
      <p:grpSpPr>
        <a:xfrm>
          <a:off x="0" y="0"/>
          <a:ext cx="0" cy="0"/>
          <a:chOff x="0" y="0"/>
          <a:chExt cx="0" cy="0"/>
        </a:xfrm>
      </p:grpSpPr>
      <p:sp>
        <p:nvSpPr>
          <p:cNvPr id="75" name="Google Shape;75;g2cbcd9c780f_1_7"/>
          <p:cNvSpPr txBox="1">
            <a:spLocks noGrp="1"/>
          </p:cNvSpPr>
          <p:nvPr>
            <p:ph type="ctrTitle"/>
          </p:nvPr>
        </p:nvSpPr>
        <p:spPr>
          <a:xfrm>
            <a:off x="2240402" y="1585234"/>
            <a:ext cx="7711200" cy="19431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en-US" b="1">
                <a:solidFill>
                  <a:schemeClr val="lt1"/>
                </a:solidFill>
                <a:latin typeface="Play"/>
                <a:ea typeface="Play"/>
                <a:cs typeface="Play"/>
                <a:sym typeface="Play"/>
              </a:rPr>
              <a:t>New Content</a:t>
            </a:r>
            <a:endParaRPr b="1">
              <a:solidFill>
                <a:schemeClr val="lt1"/>
              </a:solidFill>
              <a:latin typeface="Play"/>
              <a:ea typeface="Play"/>
              <a:cs typeface="Play"/>
              <a:sym typeface="Play"/>
            </a:endParaRPr>
          </a:p>
        </p:txBody>
      </p:sp>
      <p:sp>
        <p:nvSpPr>
          <p:cNvPr id="76" name="Google Shape;76;g2cbcd9c780f_1_7"/>
          <p:cNvSpPr txBox="1">
            <a:spLocks noGrp="1"/>
          </p:cNvSpPr>
          <p:nvPr>
            <p:ph type="subTitle" idx="1"/>
          </p:nvPr>
        </p:nvSpPr>
        <p:spPr>
          <a:xfrm>
            <a:off x="2240402" y="4065933"/>
            <a:ext cx="7711200" cy="12120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cbf2d9463b_0_15"/>
          <p:cNvSpPr txBox="1">
            <a:spLocks noGrp="1"/>
          </p:cNvSpPr>
          <p:nvPr>
            <p:ph type="title"/>
          </p:nvPr>
        </p:nvSpPr>
        <p:spPr>
          <a:xfrm>
            <a:off x="460225" y="437100"/>
            <a:ext cx="10515600" cy="87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Example Misclassifications</a:t>
            </a:r>
            <a:endParaRPr>
              <a:latin typeface="Play"/>
              <a:ea typeface="Play"/>
              <a:cs typeface="Play"/>
              <a:sym typeface="Play"/>
            </a:endParaRPr>
          </a:p>
        </p:txBody>
      </p:sp>
      <p:pic>
        <p:nvPicPr>
          <p:cNvPr id="237" name="Google Shape;237;g2cbf2d9463b_0_15"/>
          <p:cNvPicPr preferRelativeResize="0"/>
          <p:nvPr/>
        </p:nvPicPr>
        <p:blipFill>
          <a:blip r:embed="rId3">
            <a:alphaModFix/>
          </a:blip>
          <a:stretch>
            <a:fillRect/>
          </a:stretch>
        </p:blipFill>
        <p:spPr>
          <a:xfrm>
            <a:off x="545513" y="1441525"/>
            <a:ext cx="2444450" cy="2444450"/>
          </a:xfrm>
          <a:prstGeom prst="rect">
            <a:avLst/>
          </a:prstGeom>
          <a:noFill/>
          <a:ln>
            <a:noFill/>
          </a:ln>
        </p:spPr>
      </p:pic>
      <p:sp>
        <p:nvSpPr>
          <p:cNvPr id="238" name="Google Shape;238;g2cbf2d9463b_0_15"/>
          <p:cNvSpPr txBox="1"/>
          <p:nvPr/>
        </p:nvSpPr>
        <p:spPr>
          <a:xfrm>
            <a:off x="3298588" y="2355950"/>
            <a:ext cx="275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Play"/>
                <a:ea typeface="Play"/>
                <a:cs typeface="Play"/>
                <a:sym typeface="Play"/>
              </a:rPr>
              <a:t>True Class: beach         </a:t>
            </a:r>
            <a:endParaRPr>
              <a:solidFill>
                <a:schemeClr val="dk1"/>
              </a:solidFill>
              <a:latin typeface="Play"/>
              <a:ea typeface="Play"/>
              <a:cs typeface="Play"/>
              <a:sym typeface="Play"/>
            </a:endParaRPr>
          </a:p>
          <a:p>
            <a:pPr marL="0" lvl="0" indent="0" algn="l" rtl="0">
              <a:spcBef>
                <a:spcPts val="0"/>
              </a:spcBef>
              <a:spcAft>
                <a:spcPts val="0"/>
              </a:spcAft>
              <a:buNone/>
            </a:pPr>
            <a:r>
              <a:rPr lang="en-US">
                <a:solidFill>
                  <a:schemeClr val="dk1"/>
                </a:solidFill>
                <a:latin typeface="Play"/>
                <a:ea typeface="Play"/>
                <a:cs typeface="Play"/>
                <a:sym typeface="Play"/>
              </a:rPr>
              <a:t>Predicted Class: parking_space</a:t>
            </a:r>
            <a:endParaRPr>
              <a:solidFill>
                <a:schemeClr val="dk1"/>
              </a:solidFill>
              <a:latin typeface="Play"/>
              <a:ea typeface="Play"/>
              <a:cs typeface="Play"/>
              <a:sym typeface="Play"/>
            </a:endParaRPr>
          </a:p>
        </p:txBody>
      </p:sp>
      <p:pic>
        <p:nvPicPr>
          <p:cNvPr id="239" name="Google Shape;239;g2cbf2d9463b_0_15"/>
          <p:cNvPicPr preferRelativeResize="0"/>
          <p:nvPr/>
        </p:nvPicPr>
        <p:blipFill>
          <a:blip r:embed="rId4">
            <a:alphaModFix/>
          </a:blip>
          <a:stretch>
            <a:fillRect/>
          </a:stretch>
        </p:blipFill>
        <p:spPr>
          <a:xfrm>
            <a:off x="545513" y="4129150"/>
            <a:ext cx="2444450" cy="2444450"/>
          </a:xfrm>
          <a:prstGeom prst="rect">
            <a:avLst/>
          </a:prstGeom>
          <a:noFill/>
          <a:ln>
            <a:noFill/>
          </a:ln>
        </p:spPr>
      </p:pic>
      <p:sp>
        <p:nvSpPr>
          <p:cNvPr id="240" name="Google Shape;240;g2cbf2d9463b_0_15"/>
          <p:cNvSpPr txBox="1"/>
          <p:nvPr/>
        </p:nvSpPr>
        <p:spPr>
          <a:xfrm>
            <a:off x="3298575" y="50127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Play"/>
                <a:ea typeface="Play"/>
                <a:cs typeface="Play"/>
                <a:sym typeface="Play"/>
              </a:rPr>
              <a:t>True Class: swimming_pool         Predicted Class: dense_residential</a:t>
            </a:r>
            <a:endParaRPr>
              <a:solidFill>
                <a:schemeClr val="dk1"/>
              </a:solidFill>
              <a:latin typeface="Play"/>
              <a:ea typeface="Play"/>
              <a:cs typeface="Play"/>
              <a:sym typeface="Play"/>
            </a:endParaRPr>
          </a:p>
        </p:txBody>
      </p:sp>
      <p:pic>
        <p:nvPicPr>
          <p:cNvPr id="241" name="Google Shape;241;g2cbf2d9463b_0_15"/>
          <p:cNvPicPr preferRelativeResize="0"/>
          <p:nvPr/>
        </p:nvPicPr>
        <p:blipFill>
          <a:blip r:embed="rId5">
            <a:alphaModFix/>
          </a:blip>
          <a:stretch>
            <a:fillRect/>
          </a:stretch>
        </p:blipFill>
        <p:spPr>
          <a:xfrm>
            <a:off x="6358825" y="1609062"/>
            <a:ext cx="2302225" cy="2302225"/>
          </a:xfrm>
          <a:prstGeom prst="rect">
            <a:avLst/>
          </a:prstGeom>
          <a:noFill/>
          <a:ln>
            <a:noFill/>
          </a:ln>
        </p:spPr>
      </p:pic>
      <p:sp>
        <p:nvSpPr>
          <p:cNvPr id="242" name="Google Shape;242;g2cbf2d9463b_0_15"/>
          <p:cNvSpPr txBox="1"/>
          <p:nvPr/>
        </p:nvSpPr>
        <p:spPr>
          <a:xfrm>
            <a:off x="8894875" y="2355938"/>
            <a:ext cx="275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Play"/>
                <a:ea typeface="Play"/>
                <a:cs typeface="Play"/>
                <a:sym typeface="Play"/>
              </a:rPr>
              <a:t>True Class: Harbor         </a:t>
            </a:r>
            <a:endParaRPr>
              <a:solidFill>
                <a:schemeClr val="dk1"/>
              </a:solidFill>
              <a:latin typeface="Play"/>
              <a:ea typeface="Play"/>
              <a:cs typeface="Play"/>
              <a:sym typeface="Play"/>
            </a:endParaRPr>
          </a:p>
          <a:p>
            <a:pPr marL="0" lvl="0" indent="0" algn="l" rtl="0">
              <a:spcBef>
                <a:spcPts val="0"/>
              </a:spcBef>
              <a:spcAft>
                <a:spcPts val="0"/>
              </a:spcAft>
              <a:buNone/>
            </a:pPr>
            <a:r>
              <a:rPr lang="en-US">
                <a:solidFill>
                  <a:schemeClr val="dk1"/>
                </a:solidFill>
                <a:latin typeface="Play"/>
                <a:ea typeface="Play"/>
                <a:cs typeface="Play"/>
                <a:sym typeface="Play"/>
              </a:rPr>
              <a:t>Predicted Class: parking_space</a:t>
            </a:r>
            <a:endParaRPr>
              <a:solidFill>
                <a:schemeClr val="dk1"/>
              </a:solidFill>
              <a:latin typeface="Play"/>
              <a:ea typeface="Play"/>
              <a:cs typeface="Play"/>
              <a:sym typeface="Play"/>
            </a:endParaRPr>
          </a:p>
        </p:txBody>
      </p:sp>
      <p:pic>
        <p:nvPicPr>
          <p:cNvPr id="243" name="Google Shape;243;g2cbf2d9463b_0_15"/>
          <p:cNvPicPr preferRelativeResize="0"/>
          <p:nvPr/>
        </p:nvPicPr>
        <p:blipFill>
          <a:blip r:embed="rId6">
            <a:alphaModFix/>
          </a:blip>
          <a:stretch>
            <a:fillRect/>
          </a:stretch>
        </p:blipFill>
        <p:spPr>
          <a:xfrm>
            <a:off x="6318587" y="4129150"/>
            <a:ext cx="2382700" cy="2382700"/>
          </a:xfrm>
          <a:prstGeom prst="rect">
            <a:avLst/>
          </a:prstGeom>
          <a:noFill/>
          <a:ln>
            <a:noFill/>
          </a:ln>
        </p:spPr>
      </p:pic>
      <p:sp>
        <p:nvSpPr>
          <p:cNvPr id="244" name="Google Shape;244;g2cbf2d9463b_0_15"/>
          <p:cNvSpPr txBox="1"/>
          <p:nvPr/>
        </p:nvSpPr>
        <p:spPr>
          <a:xfrm>
            <a:off x="8894875" y="5043575"/>
            <a:ext cx="275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Play"/>
                <a:ea typeface="Play"/>
                <a:cs typeface="Play"/>
                <a:sym typeface="Play"/>
              </a:rPr>
              <a:t>True Class: parking_space         </a:t>
            </a:r>
            <a:endParaRPr>
              <a:solidFill>
                <a:schemeClr val="dk1"/>
              </a:solidFill>
              <a:latin typeface="Play"/>
              <a:ea typeface="Play"/>
              <a:cs typeface="Play"/>
              <a:sym typeface="Play"/>
            </a:endParaRPr>
          </a:p>
          <a:p>
            <a:pPr marL="0" lvl="0" indent="0" algn="l" rtl="0">
              <a:spcBef>
                <a:spcPts val="0"/>
              </a:spcBef>
              <a:spcAft>
                <a:spcPts val="0"/>
              </a:spcAft>
              <a:buNone/>
            </a:pPr>
            <a:r>
              <a:rPr lang="en-US">
                <a:solidFill>
                  <a:schemeClr val="dk1"/>
                </a:solidFill>
                <a:latin typeface="Play"/>
                <a:ea typeface="Play"/>
                <a:cs typeface="Play"/>
                <a:sym typeface="Play"/>
              </a:rPr>
              <a:t>Predicted Class: overpass</a:t>
            </a:r>
            <a:endParaRPr>
              <a:solidFill>
                <a:schemeClr val="dk1"/>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cbf2d9463b_0_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Summary</a:t>
            </a:r>
            <a:endParaRPr>
              <a:latin typeface="Play"/>
              <a:ea typeface="Play"/>
              <a:cs typeface="Play"/>
              <a:sym typeface="Play"/>
            </a:endParaRPr>
          </a:p>
        </p:txBody>
      </p:sp>
      <p:sp>
        <p:nvSpPr>
          <p:cNvPr id="250" name="Google Shape;250;g2cbf2d9463b_0_2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68300" algn="l" rtl="0">
              <a:spcBef>
                <a:spcPts val="1000"/>
              </a:spcBef>
              <a:spcAft>
                <a:spcPts val="0"/>
              </a:spcAft>
              <a:buSzPts val="2200"/>
              <a:buFont typeface="Play"/>
              <a:buChar char="●"/>
            </a:pPr>
            <a:r>
              <a:rPr lang="en-US" sz="2200">
                <a:latin typeface="Play"/>
                <a:ea typeface="Play"/>
                <a:cs typeface="Play"/>
                <a:sym typeface="Play"/>
              </a:rPr>
              <a:t>Terrain surveillance image dataset</a:t>
            </a:r>
            <a:endParaRPr sz="2200">
              <a:latin typeface="Play"/>
              <a:ea typeface="Play"/>
              <a:cs typeface="Play"/>
              <a:sym typeface="Play"/>
            </a:endParaRPr>
          </a:p>
          <a:p>
            <a:pPr marL="457200" lvl="0" indent="-368300" algn="l" rtl="0">
              <a:spcBef>
                <a:spcPts val="0"/>
              </a:spcBef>
              <a:spcAft>
                <a:spcPts val="0"/>
              </a:spcAft>
              <a:buSzPts val="2200"/>
              <a:buFont typeface="Play"/>
              <a:buChar char="●"/>
            </a:pPr>
            <a:r>
              <a:rPr lang="en-US" sz="2200">
                <a:latin typeface="Play"/>
                <a:ea typeface="Play"/>
                <a:cs typeface="Play"/>
                <a:sym typeface="Play"/>
              </a:rPr>
              <a:t>EDA</a:t>
            </a:r>
            <a:endParaRPr sz="2200">
              <a:latin typeface="Play"/>
              <a:ea typeface="Play"/>
              <a:cs typeface="Play"/>
              <a:sym typeface="Play"/>
            </a:endParaRPr>
          </a:p>
          <a:p>
            <a:pPr marL="457200" lvl="0" indent="-368300" algn="l" rtl="0">
              <a:spcBef>
                <a:spcPts val="0"/>
              </a:spcBef>
              <a:spcAft>
                <a:spcPts val="0"/>
              </a:spcAft>
              <a:buSzPts val="2200"/>
              <a:buFont typeface="Play"/>
              <a:buChar char="●"/>
            </a:pPr>
            <a:r>
              <a:rPr lang="en-US" sz="2200">
                <a:latin typeface="Play"/>
                <a:ea typeface="Play"/>
                <a:cs typeface="Play"/>
                <a:sym typeface="Play"/>
              </a:rPr>
              <a:t>Extracted various features and aggregated into feature vectors</a:t>
            </a:r>
            <a:endParaRPr sz="2200">
              <a:latin typeface="Play"/>
              <a:ea typeface="Play"/>
              <a:cs typeface="Play"/>
              <a:sym typeface="Play"/>
            </a:endParaRPr>
          </a:p>
          <a:p>
            <a:pPr marL="457200" lvl="0" indent="-368300" algn="l" rtl="0">
              <a:spcBef>
                <a:spcPts val="0"/>
              </a:spcBef>
              <a:spcAft>
                <a:spcPts val="0"/>
              </a:spcAft>
              <a:buSzPts val="2200"/>
              <a:buFont typeface="Play"/>
              <a:buChar char="●"/>
            </a:pPr>
            <a:r>
              <a:rPr lang="en-US" sz="2200">
                <a:latin typeface="Play"/>
                <a:ea typeface="Play"/>
                <a:cs typeface="Play"/>
                <a:sym typeface="Play"/>
              </a:rPr>
              <a:t>Most of the components that explained the highest amount of variance using the full concatenated feature vector were HOG</a:t>
            </a:r>
            <a:endParaRPr sz="2200">
              <a:latin typeface="Play"/>
              <a:ea typeface="Play"/>
              <a:cs typeface="Play"/>
              <a:sym typeface="Play"/>
            </a:endParaRPr>
          </a:p>
          <a:p>
            <a:pPr marL="914400" lvl="1" indent="-368300" algn="l" rtl="0">
              <a:spcBef>
                <a:spcPts val="0"/>
              </a:spcBef>
              <a:spcAft>
                <a:spcPts val="0"/>
              </a:spcAft>
              <a:buSzPts val="2200"/>
              <a:buFont typeface="Play"/>
              <a:buChar char="○"/>
            </a:pPr>
            <a:r>
              <a:rPr lang="en-US" sz="2200">
                <a:latin typeface="Play"/>
                <a:ea typeface="Play"/>
                <a:cs typeface="Play"/>
                <a:sym typeface="Play"/>
              </a:rPr>
              <a:t>More than 80% of the 182 resulting components were HOG features!</a:t>
            </a:r>
            <a:endParaRPr sz="2200">
              <a:latin typeface="Play"/>
              <a:ea typeface="Play"/>
              <a:cs typeface="Play"/>
              <a:sym typeface="Play"/>
            </a:endParaRPr>
          </a:p>
          <a:p>
            <a:pPr marL="457200" lvl="0" indent="-368300" algn="l" rtl="0">
              <a:spcBef>
                <a:spcPts val="0"/>
              </a:spcBef>
              <a:spcAft>
                <a:spcPts val="0"/>
              </a:spcAft>
              <a:buSzPts val="2200"/>
              <a:buFont typeface="Play"/>
              <a:buChar char="●"/>
            </a:pPr>
            <a:r>
              <a:rPr lang="en-US" sz="2200">
                <a:latin typeface="Play"/>
                <a:ea typeface="Play"/>
                <a:cs typeface="Play"/>
                <a:sym typeface="Play"/>
              </a:rPr>
              <a:t>Found using HSV features alone in our classifiers surprisingly performed very well</a:t>
            </a:r>
            <a:endParaRPr sz="2200">
              <a:latin typeface="Play"/>
              <a:ea typeface="Play"/>
              <a:cs typeface="Play"/>
              <a:sym typeface="Play"/>
            </a:endParaRPr>
          </a:p>
          <a:p>
            <a:pPr marL="457200" lvl="0" indent="-368300" algn="l" rtl="0">
              <a:spcBef>
                <a:spcPts val="0"/>
              </a:spcBef>
              <a:spcAft>
                <a:spcPts val="0"/>
              </a:spcAft>
              <a:buSzPts val="2200"/>
              <a:buFont typeface="Play"/>
              <a:buChar char="●"/>
            </a:pPr>
            <a:r>
              <a:rPr lang="en-US" sz="2200">
                <a:latin typeface="Play"/>
                <a:ea typeface="Play"/>
                <a:cs typeface="Play"/>
                <a:sym typeface="Play"/>
              </a:rPr>
              <a:t>HSV + GLCM performed optimally</a:t>
            </a:r>
            <a:endParaRPr sz="2200">
              <a:latin typeface="Play"/>
              <a:ea typeface="Play"/>
              <a:cs typeface="Play"/>
              <a:sym typeface="Play"/>
            </a:endParaRPr>
          </a:p>
          <a:p>
            <a:pPr marL="457200" lvl="0" indent="-368300" algn="l" rtl="0">
              <a:spcBef>
                <a:spcPts val="0"/>
              </a:spcBef>
              <a:spcAft>
                <a:spcPts val="0"/>
              </a:spcAft>
              <a:buSzPts val="2200"/>
              <a:buFont typeface="Play"/>
              <a:buChar char="●"/>
            </a:pPr>
            <a:r>
              <a:rPr lang="en-US" sz="2200">
                <a:latin typeface="Play"/>
                <a:ea typeface="Play"/>
                <a:cs typeface="Play"/>
                <a:sym typeface="Play"/>
              </a:rPr>
              <a:t>SVM</a:t>
            </a:r>
            <a:endParaRPr sz="2200">
              <a:latin typeface="Play"/>
              <a:ea typeface="Play"/>
              <a:cs typeface="Play"/>
              <a:sym typeface="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cc63baed1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Thank you!</a:t>
            </a:r>
            <a:endParaRPr>
              <a:latin typeface="Play"/>
              <a:ea typeface="Play"/>
              <a:cs typeface="Play"/>
              <a:sym typeface="Play"/>
            </a:endParaRPr>
          </a:p>
        </p:txBody>
      </p:sp>
      <p:sp>
        <p:nvSpPr>
          <p:cNvPr id="256" name="Google Shape;256;g2cc63baed1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4300">
              <a:latin typeface="Play"/>
              <a:ea typeface="Play"/>
              <a:cs typeface="Play"/>
              <a:sym typeface="Play"/>
            </a:endParaRPr>
          </a:p>
          <a:p>
            <a:pPr marL="0" lvl="0" indent="0" algn="l" rtl="0">
              <a:spcBef>
                <a:spcPts val="1600"/>
              </a:spcBef>
              <a:spcAft>
                <a:spcPts val="1600"/>
              </a:spcAft>
              <a:buNone/>
            </a:pPr>
            <a:r>
              <a:rPr lang="en-US" sz="4300">
                <a:latin typeface="Play"/>
                <a:ea typeface="Play"/>
                <a:cs typeface="Play"/>
                <a:sym typeface="Play"/>
              </a:rPr>
              <a:t>Q&amp;A</a:t>
            </a:r>
            <a:endParaRPr sz="4600">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260"/>
        <p:cNvGrpSpPr/>
        <p:nvPr/>
      </p:nvGrpSpPr>
      <p:grpSpPr>
        <a:xfrm>
          <a:off x="0" y="0"/>
          <a:ext cx="0" cy="0"/>
          <a:chOff x="0" y="0"/>
          <a:chExt cx="0" cy="0"/>
        </a:xfrm>
      </p:grpSpPr>
      <p:sp>
        <p:nvSpPr>
          <p:cNvPr id="261" name="Google Shape;261;g2cbcd9c780f_1_12"/>
          <p:cNvSpPr txBox="1">
            <a:spLocks noGrp="1"/>
          </p:cNvSpPr>
          <p:nvPr>
            <p:ph type="ctrTitle"/>
          </p:nvPr>
        </p:nvSpPr>
        <p:spPr>
          <a:xfrm>
            <a:off x="2240402" y="1585234"/>
            <a:ext cx="7711200" cy="19431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en-US" b="1">
                <a:solidFill>
                  <a:schemeClr val="lt1"/>
                </a:solidFill>
              </a:rPr>
              <a:t>Old Content</a:t>
            </a:r>
            <a:endParaRPr b="1">
              <a:solidFill>
                <a:schemeClr val="lt1"/>
              </a:solidFill>
            </a:endParaRPr>
          </a:p>
        </p:txBody>
      </p:sp>
      <p:sp>
        <p:nvSpPr>
          <p:cNvPr id="262" name="Google Shape;262;g2cbcd9c780f_1_12"/>
          <p:cNvSpPr txBox="1">
            <a:spLocks noGrp="1"/>
          </p:cNvSpPr>
          <p:nvPr>
            <p:ph type="subTitle" idx="1"/>
          </p:nvPr>
        </p:nvSpPr>
        <p:spPr>
          <a:xfrm>
            <a:off x="2240402" y="4065933"/>
            <a:ext cx="7711200" cy="12120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7" name="Google Shape;267;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Image Preprocessing</a:t>
            </a:r>
            <a:endParaRPr/>
          </a:p>
        </p:txBody>
      </p:sp>
      <p:sp>
        <p:nvSpPr>
          <p:cNvPr id="268" name="Google Shape;268;p3"/>
          <p:cNvSpPr txBox="1">
            <a:spLocks noGrp="1"/>
          </p:cNvSpPr>
          <p:nvPr>
            <p:ph type="body" idx="1"/>
          </p:nvPr>
        </p:nvSpPr>
        <p:spPr>
          <a:xfrm>
            <a:off x="838200" y="1824613"/>
            <a:ext cx="10515600" cy="17964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1800"/>
              <a:buFont typeface="Play"/>
              <a:buChar char="●"/>
            </a:pPr>
            <a:r>
              <a:rPr lang="en-US">
                <a:latin typeface="Play"/>
                <a:ea typeface="Play"/>
                <a:cs typeface="Play"/>
                <a:sym typeface="Play"/>
              </a:rPr>
              <a:t>Import data, remove corrupt files</a:t>
            </a:r>
            <a:endParaRPr>
              <a:latin typeface="Play"/>
              <a:ea typeface="Play"/>
              <a:cs typeface="Play"/>
              <a:sym typeface="Play"/>
            </a:endParaRPr>
          </a:p>
          <a:p>
            <a:pPr marL="228600" lvl="0" indent="-228600" algn="l" rtl="0">
              <a:lnSpc>
                <a:spcPct val="90000"/>
              </a:lnSpc>
              <a:spcBef>
                <a:spcPts val="0"/>
              </a:spcBef>
              <a:spcAft>
                <a:spcPts val="0"/>
              </a:spcAft>
              <a:buSzPts val="1800"/>
              <a:buFont typeface="Play"/>
              <a:buChar char="●"/>
            </a:pPr>
            <a:r>
              <a:rPr lang="en-US">
                <a:latin typeface="Play"/>
                <a:ea typeface="Play"/>
                <a:cs typeface="Play"/>
                <a:sym typeface="Play"/>
              </a:rPr>
              <a:t>Split data into train/validation/test subsets (60/20/20)</a:t>
            </a:r>
            <a:endParaRPr>
              <a:latin typeface="Play"/>
              <a:ea typeface="Play"/>
              <a:cs typeface="Play"/>
              <a:sym typeface="Play"/>
            </a:endParaRPr>
          </a:p>
          <a:p>
            <a:pPr marL="228600" lvl="0" indent="-228600" algn="l" rtl="0">
              <a:spcBef>
                <a:spcPts val="0"/>
              </a:spcBef>
              <a:spcAft>
                <a:spcPts val="0"/>
              </a:spcAft>
              <a:buSzPts val="1800"/>
              <a:buFont typeface="Play"/>
              <a:buChar char="●"/>
            </a:pPr>
            <a:r>
              <a:rPr lang="en-US">
                <a:latin typeface="Play"/>
                <a:ea typeface="Play"/>
                <a:cs typeface="Play"/>
                <a:sym typeface="Play"/>
              </a:rPr>
              <a:t>Apply transformations; ensure common shape and data types</a:t>
            </a:r>
            <a:endParaRPr>
              <a:latin typeface="Play"/>
              <a:ea typeface="Play"/>
              <a:cs typeface="Play"/>
              <a:sym typeface="Play"/>
            </a:endParaRPr>
          </a:p>
          <a:p>
            <a:pPr marL="228600" lvl="0" indent="-228600" algn="l" rtl="0">
              <a:lnSpc>
                <a:spcPct val="90000"/>
              </a:lnSpc>
              <a:spcBef>
                <a:spcPts val="0"/>
              </a:spcBef>
              <a:spcAft>
                <a:spcPts val="0"/>
              </a:spcAft>
              <a:buSzPts val="1800"/>
              <a:buFont typeface="Play"/>
              <a:buChar char="●"/>
            </a:pPr>
            <a:r>
              <a:rPr lang="en-US">
                <a:latin typeface="Play"/>
                <a:ea typeface="Play"/>
                <a:cs typeface="Play"/>
                <a:sym typeface="Play"/>
              </a:rPr>
              <a:t>Investigate training dataset </a:t>
            </a:r>
            <a:endParaRPr>
              <a:latin typeface="Play"/>
              <a:ea typeface="Play"/>
              <a:cs typeface="Play"/>
              <a:sym typeface="Play"/>
            </a:endParaRPr>
          </a:p>
        </p:txBody>
      </p:sp>
      <p:pic>
        <p:nvPicPr>
          <p:cNvPr id="269" name="Google Shape;269;p3"/>
          <p:cNvPicPr preferRelativeResize="0"/>
          <p:nvPr/>
        </p:nvPicPr>
        <p:blipFill rotWithShape="1">
          <a:blip r:embed="rId3">
            <a:alphaModFix/>
          </a:blip>
          <a:srcRect/>
          <a:stretch/>
        </p:blipFill>
        <p:spPr>
          <a:xfrm>
            <a:off x="671962" y="3754923"/>
            <a:ext cx="10848077" cy="2792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Data Pipeline</a:t>
            </a:r>
            <a:endParaRPr/>
          </a:p>
        </p:txBody>
      </p:sp>
      <p:sp>
        <p:nvSpPr>
          <p:cNvPr id="275" name="Google Shape;275;p2"/>
          <p:cNvSpPr/>
          <p:nvPr/>
        </p:nvSpPr>
        <p:spPr>
          <a:xfrm>
            <a:off x="1773075" y="1690813"/>
            <a:ext cx="1484700" cy="860100"/>
          </a:xfrm>
          <a:prstGeom prst="roundRect">
            <a:avLst>
              <a:gd name="adj" fmla="val 16667"/>
            </a:avLst>
          </a:prstGeom>
          <a:solidFill>
            <a:srgbClr val="9FC5E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Nunito"/>
                <a:ea typeface="Nunito"/>
                <a:cs typeface="Nunito"/>
                <a:sym typeface="Nunito"/>
              </a:rPr>
              <a:t>PatternNet images</a:t>
            </a:r>
            <a:endParaRPr sz="1200">
              <a:latin typeface="Nunito"/>
              <a:ea typeface="Nunito"/>
              <a:cs typeface="Nunito"/>
              <a:sym typeface="Nunito"/>
            </a:endParaRPr>
          </a:p>
        </p:txBody>
      </p:sp>
      <p:sp>
        <p:nvSpPr>
          <p:cNvPr id="276" name="Google Shape;276;p2"/>
          <p:cNvSpPr/>
          <p:nvPr/>
        </p:nvSpPr>
        <p:spPr>
          <a:xfrm>
            <a:off x="3299925" y="3048238"/>
            <a:ext cx="1413900" cy="1143000"/>
          </a:xfrm>
          <a:prstGeom prst="roundRect">
            <a:avLst>
              <a:gd name="adj" fmla="val 16667"/>
            </a:avLst>
          </a:prstGeom>
          <a:solidFill>
            <a:srgbClr val="9FC5E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Nunito"/>
                <a:ea typeface="Nunito"/>
                <a:cs typeface="Nunito"/>
                <a:sym typeface="Nunito"/>
              </a:rPr>
              <a:t>Data preprocessing</a:t>
            </a:r>
            <a:endParaRPr sz="1200">
              <a:latin typeface="Nunito"/>
              <a:ea typeface="Nunito"/>
              <a:cs typeface="Nunito"/>
              <a:sym typeface="Nunito"/>
            </a:endParaRPr>
          </a:p>
        </p:txBody>
      </p:sp>
      <p:sp>
        <p:nvSpPr>
          <p:cNvPr id="277" name="Google Shape;277;p2"/>
          <p:cNvSpPr/>
          <p:nvPr/>
        </p:nvSpPr>
        <p:spPr>
          <a:xfrm>
            <a:off x="4713825" y="4344438"/>
            <a:ext cx="1413900" cy="1143000"/>
          </a:xfrm>
          <a:prstGeom prst="roundRect">
            <a:avLst>
              <a:gd name="adj" fmla="val 16667"/>
            </a:avLst>
          </a:prstGeom>
          <a:solidFill>
            <a:srgbClr val="9FC5E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Nunito"/>
                <a:ea typeface="Nunito"/>
                <a:cs typeface="Nunito"/>
                <a:sym typeface="Nunito"/>
              </a:rPr>
              <a:t>Feature extraction</a:t>
            </a:r>
            <a:endParaRPr sz="1200">
              <a:latin typeface="Nunito"/>
              <a:ea typeface="Nunito"/>
              <a:cs typeface="Nunito"/>
              <a:sym typeface="Nunito"/>
            </a:endParaRPr>
          </a:p>
        </p:txBody>
      </p:sp>
      <p:sp>
        <p:nvSpPr>
          <p:cNvPr id="278" name="Google Shape;278;p2"/>
          <p:cNvSpPr/>
          <p:nvPr/>
        </p:nvSpPr>
        <p:spPr>
          <a:xfrm>
            <a:off x="6127725" y="3048238"/>
            <a:ext cx="1413900" cy="1143000"/>
          </a:xfrm>
          <a:prstGeom prst="roundRect">
            <a:avLst>
              <a:gd name="adj" fmla="val 16667"/>
            </a:avLst>
          </a:prstGeom>
          <a:solidFill>
            <a:srgbClr val="9FC5E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Nunito"/>
                <a:ea typeface="Nunito"/>
                <a:cs typeface="Nunito"/>
                <a:sym typeface="Nunito"/>
              </a:rPr>
              <a:t>Model training</a:t>
            </a:r>
            <a:endParaRPr sz="1200">
              <a:latin typeface="Nunito"/>
              <a:ea typeface="Nunito"/>
              <a:cs typeface="Nunito"/>
              <a:sym typeface="Nunito"/>
            </a:endParaRPr>
          </a:p>
        </p:txBody>
      </p:sp>
      <p:sp>
        <p:nvSpPr>
          <p:cNvPr id="279" name="Google Shape;279;p2"/>
          <p:cNvSpPr/>
          <p:nvPr/>
        </p:nvSpPr>
        <p:spPr>
          <a:xfrm>
            <a:off x="7541625" y="1690813"/>
            <a:ext cx="1413900" cy="1143000"/>
          </a:xfrm>
          <a:prstGeom prst="roundRect">
            <a:avLst>
              <a:gd name="adj" fmla="val 16667"/>
            </a:avLst>
          </a:prstGeom>
          <a:solidFill>
            <a:srgbClr val="9FC5E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Nunito"/>
                <a:ea typeface="Nunito"/>
                <a:cs typeface="Nunito"/>
                <a:sym typeface="Nunito"/>
              </a:rPr>
              <a:t>Classification</a:t>
            </a:r>
            <a:endParaRPr sz="1200">
              <a:latin typeface="Nunito"/>
              <a:ea typeface="Nunito"/>
              <a:cs typeface="Nunito"/>
              <a:sym typeface="Nunito"/>
            </a:endParaRPr>
          </a:p>
        </p:txBody>
      </p:sp>
      <p:cxnSp>
        <p:nvCxnSpPr>
          <p:cNvPr id="280" name="Google Shape;280;p2"/>
          <p:cNvCxnSpPr>
            <a:stCxn id="275" idx="3"/>
            <a:endCxn id="276" idx="0"/>
          </p:cNvCxnSpPr>
          <p:nvPr/>
        </p:nvCxnSpPr>
        <p:spPr>
          <a:xfrm>
            <a:off x="3257775" y="2120863"/>
            <a:ext cx="749100" cy="927300"/>
          </a:xfrm>
          <a:prstGeom prst="curvedConnector2">
            <a:avLst/>
          </a:prstGeom>
          <a:noFill/>
          <a:ln w="9525" cap="flat" cmpd="sng">
            <a:solidFill>
              <a:srgbClr val="595959"/>
            </a:solidFill>
            <a:prstDash val="solid"/>
            <a:round/>
            <a:headEnd type="none" w="med" len="med"/>
            <a:tailEnd type="stealth" w="med" len="med"/>
          </a:ln>
        </p:spPr>
      </p:cxnSp>
      <p:cxnSp>
        <p:nvCxnSpPr>
          <p:cNvPr id="281" name="Google Shape;281;p2"/>
          <p:cNvCxnSpPr>
            <a:stCxn id="276" idx="2"/>
            <a:endCxn id="277" idx="1"/>
          </p:cNvCxnSpPr>
          <p:nvPr/>
        </p:nvCxnSpPr>
        <p:spPr>
          <a:xfrm rot="-5400000" flipH="1">
            <a:off x="3998025" y="4200088"/>
            <a:ext cx="724800" cy="707100"/>
          </a:xfrm>
          <a:prstGeom prst="curvedConnector2">
            <a:avLst/>
          </a:prstGeom>
          <a:noFill/>
          <a:ln w="9525" cap="flat" cmpd="sng">
            <a:solidFill>
              <a:srgbClr val="595959"/>
            </a:solidFill>
            <a:prstDash val="solid"/>
            <a:round/>
            <a:headEnd type="none" w="med" len="med"/>
            <a:tailEnd type="stealth" w="med" len="med"/>
          </a:ln>
        </p:spPr>
      </p:cxnSp>
      <p:cxnSp>
        <p:nvCxnSpPr>
          <p:cNvPr id="282" name="Google Shape;282;p2"/>
          <p:cNvCxnSpPr>
            <a:stCxn id="277" idx="3"/>
            <a:endCxn id="278" idx="2"/>
          </p:cNvCxnSpPr>
          <p:nvPr/>
        </p:nvCxnSpPr>
        <p:spPr>
          <a:xfrm rot="10800000" flipH="1">
            <a:off x="6127725" y="4191138"/>
            <a:ext cx="707100" cy="724800"/>
          </a:xfrm>
          <a:prstGeom prst="curvedConnector2">
            <a:avLst/>
          </a:prstGeom>
          <a:noFill/>
          <a:ln w="9525" cap="flat" cmpd="sng">
            <a:solidFill>
              <a:srgbClr val="595959"/>
            </a:solidFill>
            <a:prstDash val="solid"/>
            <a:round/>
            <a:headEnd type="none" w="med" len="med"/>
            <a:tailEnd type="stealth" w="med" len="med"/>
          </a:ln>
        </p:spPr>
      </p:cxnSp>
      <p:cxnSp>
        <p:nvCxnSpPr>
          <p:cNvPr id="283" name="Google Shape;283;p2"/>
          <p:cNvCxnSpPr>
            <a:stCxn id="278" idx="0"/>
            <a:endCxn id="279" idx="1"/>
          </p:cNvCxnSpPr>
          <p:nvPr/>
        </p:nvCxnSpPr>
        <p:spPr>
          <a:xfrm rot="-5400000">
            <a:off x="6795225" y="2301688"/>
            <a:ext cx="786000" cy="707100"/>
          </a:xfrm>
          <a:prstGeom prst="curvedConnector2">
            <a:avLst/>
          </a:prstGeom>
          <a:noFill/>
          <a:ln w="9525" cap="flat" cmpd="sng">
            <a:solidFill>
              <a:srgbClr val="595959"/>
            </a:solidFill>
            <a:prstDash val="solid"/>
            <a:round/>
            <a:headEnd type="none" w="med" len="med"/>
            <a:tailEnd type="stealth" w="med" len="med"/>
          </a:ln>
        </p:spPr>
      </p:cxnSp>
      <p:cxnSp>
        <p:nvCxnSpPr>
          <p:cNvPr id="284" name="Google Shape;284;p2"/>
          <p:cNvCxnSpPr>
            <a:stCxn id="279" idx="3"/>
            <a:endCxn id="285" idx="1"/>
          </p:cNvCxnSpPr>
          <p:nvPr/>
        </p:nvCxnSpPr>
        <p:spPr>
          <a:xfrm>
            <a:off x="8955525" y="2262313"/>
            <a:ext cx="850800" cy="7500"/>
          </a:xfrm>
          <a:prstGeom prst="straightConnector1">
            <a:avLst/>
          </a:prstGeom>
          <a:noFill/>
          <a:ln w="9525" cap="flat" cmpd="sng">
            <a:solidFill>
              <a:srgbClr val="595959"/>
            </a:solidFill>
            <a:prstDash val="solid"/>
            <a:round/>
            <a:headEnd type="none" w="med" len="med"/>
            <a:tailEnd type="triangle" w="med" len="med"/>
          </a:ln>
        </p:spPr>
      </p:cxnSp>
      <p:sp>
        <p:nvSpPr>
          <p:cNvPr id="286" name="Google Shape;286;p2"/>
          <p:cNvSpPr/>
          <p:nvPr/>
        </p:nvSpPr>
        <p:spPr>
          <a:xfrm>
            <a:off x="1773075" y="2843088"/>
            <a:ext cx="1192200" cy="3939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latin typeface="Nunito"/>
                <a:ea typeface="Nunito"/>
                <a:cs typeface="Nunito"/>
                <a:sym typeface="Nunito"/>
              </a:rPr>
              <a:t>Remove missing data, unusable images</a:t>
            </a:r>
            <a:endParaRPr sz="800">
              <a:latin typeface="Nunito"/>
              <a:ea typeface="Nunito"/>
              <a:cs typeface="Nunito"/>
              <a:sym typeface="Nunito"/>
            </a:endParaRPr>
          </a:p>
        </p:txBody>
      </p:sp>
      <p:sp>
        <p:nvSpPr>
          <p:cNvPr id="285" name="Google Shape;285;p2"/>
          <p:cNvSpPr txBox="1"/>
          <p:nvPr/>
        </p:nvSpPr>
        <p:spPr>
          <a:xfrm>
            <a:off x="9806325" y="2085013"/>
            <a:ext cx="61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595959"/>
                </a:solidFill>
                <a:latin typeface="Nunito"/>
                <a:ea typeface="Nunito"/>
                <a:cs typeface="Nunito"/>
                <a:sym typeface="Nunito"/>
              </a:rPr>
              <a:t>Beach</a:t>
            </a:r>
            <a:endParaRPr sz="1200">
              <a:solidFill>
                <a:srgbClr val="595959"/>
              </a:solidFill>
              <a:latin typeface="Nunito"/>
              <a:ea typeface="Nunito"/>
              <a:cs typeface="Nunito"/>
              <a:sym typeface="Nunito"/>
            </a:endParaRPr>
          </a:p>
        </p:txBody>
      </p:sp>
      <p:sp>
        <p:nvSpPr>
          <p:cNvPr id="287" name="Google Shape;287;p2"/>
          <p:cNvSpPr/>
          <p:nvPr/>
        </p:nvSpPr>
        <p:spPr>
          <a:xfrm>
            <a:off x="1773075" y="3292763"/>
            <a:ext cx="1192200" cy="3939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latin typeface="Nunito"/>
                <a:ea typeface="Nunito"/>
                <a:cs typeface="Nunito"/>
                <a:sym typeface="Nunito"/>
              </a:rPr>
              <a:t>Ensure uniformity in resolution, size</a:t>
            </a:r>
            <a:endParaRPr sz="800">
              <a:latin typeface="Nunito"/>
              <a:ea typeface="Nunito"/>
              <a:cs typeface="Nunito"/>
              <a:sym typeface="Nunito"/>
            </a:endParaRPr>
          </a:p>
        </p:txBody>
      </p:sp>
      <p:sp>
        <p:nvSpPr>
          <p:cNvPr id="288" name="Google Shape;288;p2"/>
          <p:cNvSpPr/>
          <p:nvPr/>
        </p:nvSpPr>
        <p:spPr>
          <a:xfrm>
            <a:off x="1773075" y="4381813"/>
            <a:ext cx="1192200" cy="7851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latin typeface="Nunito"/>
                <a:ea typeface="Nunito"/>
                <a:cs typeface="Nunito"/>
                <a:sym typeface="Nunito"/>
              </a:rPr>
              <a:t>Augment images for better generalization (i.e. rotations, translations, add contrast, brightness, saturation, etc.)</a:t>
            </a:r>
            <a:endParaRPr sz="800">
              <a:latin typeface="Nunito"/>
              <a:ea typeface="Nunito"/>
              <a:cs typeface="Nunito"/>
              <a:sym typeface="Nunito"/>
            </a:endParaRPr>
          </a:p>
        </p:txBody>
      </p:sp>
      <p:sp>
        <p:nvSpPr>
          <p:cNvPr id="289" name="Google Shape;289;p2"/>
          <p:cNvSpPr/>
          <p:nvPr/>
        </p:nvSpPr>
        <p:spPr>
          <a:xfrm>
            <a:off x="1773075" y="3741725"/>
            <a:ext cx="1192200" cy="5850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latin typeface="Nunito"/>
                <a:ea typeface="Nunito"/>
                <a:cs typeface="Nunito"/>
                <a:sym typeface="Nunito"/>
              </a:rPr>
              <a:t>Split data into training, validation, testing sets (60/20/20)</a:t>
            </a:r>
            <a:endParaRPr sz="800">
              <a:latin typeface="Nunito"/>
              <a:ea typeface="Nunito"/>
              <a:cs typeface="Nunito"/>
              <a:sym typeface="Nunito"/>
            </a:endParaRPr>
          </a:p>
        </p:txBody>
      </p:sp>
      <p:cxnSp>
        <p:nvCxnSpPr>
          <p:cNvPr id="290" name="Google Shape;290;p2"/>
          <p:cNvCxnSpPr>
            <a:stCxn id="276" idx="1"/>
            <a:endCxn id="286" idx="3"/>
          </p:cNvCxnSpPr>
          <p:nvPr/>
        </p:nvCxnSpPr>
        <p:spPr>
          <a:xfrm rot="10800000">
            <a:off x="2965425" y="3040138"/>
            <a:ext cx="334500" cy="579600"/>
          </a:xfrm>
          <a:prstGeom prst="straightConnector1">
            <a:avLst/>
          </a:prstGeom>
          <a:noFill/>
          <a:ln w="9525" cap="flat" cmpd="sng">
            <a:solidFill>
              <a:srgbClr val="595959"/>
            </a:solidFill>
            <a:prstDash val="solid"/>
            <a:round/>
            <a:headEnd type="none" w="med" len="med"/>
            <a:tailEnd type="triangle" w="med" len="med"/>
          </a:ln>
        </p:spPr>
      </p:cxnSp>
      <p:cxnSp>
        <p:nvCxnSpPr>
          <p:cNvPr id="291" name="Google Shape;291;p2"/>
          <p:cNvCxnSpPr>
            <a:stCxn id="276" idx="1"/>
            <a:endCxn id="287" idx="3"/>
          </p:cNvCxnSpPr>
          <p:nvPr/>
        </p:nvCxnSpPr>
        <p:spPr>
          <a:xfrm rot="10800000">
            <a:off x="2965425" y="3489838"/>
            <a:ext cx="334500" cy="129900"/>
          </a:xfrm>
          <a:prstGeom prst="straightConnector1">
            <a:avLst/>
          </a:prstGeom>
          <a:noFill/>
          <a:ln w="9525" cap="flat" cmpd="sng">
            <a:solidFill>
              <a:srgbClr val="595959"/>
            </a:solidFill>
            <a:prstDash val="solid"/>
            <a:round/>
            <a:headEnd type="none" w="med" len="med"/>
            <a:tailEnd type="triangle" w="med" len="med"/>
          </a:ln>
        </p:spPr>
      </p:cxnSp>
      <p:cxnSp>
        <p:nvCxnSpPr>
          <p:cNvPr id="292" name="Google Shape;292;p2"/>
          <p:cNvCxnSpPr>
            <a:stCxn id="276" idx="1"/>
            <a:endCxn id="288" idx="3"/>
          </p:cNvCxnSpPr>
          <p:nvPr/>
        </p:nvCxnSpPr>
        <p:spPr>
          <a:xfrm flipH="1">
            <a:off x="2965425" y="3619738"/>
            <a:ext cx="334500" cy="1154700"/>
          </a:xfrm>
          <a:prstGeom prst="straightConnector1">
            <a:avLst/>
          </a:prstGeom>
          <a:noFill/>
          <a:ln w="9525" cap="flat" cmpd="sng">
            <a:solidFill>
              <a:srgbClr val="595959"/>
            </a:solidFill>
            <a:prstDash val="solid"/>
            <a:round/>
            <a:headEnd type="none" w="med" len="med"/>
            <a:tailEnd type="triangle" w="med" len="med"/>
          </a:ln>
        </p:spPr>
      </p:cxnSp>
      <p:cxnSp>
        <p:nvCxnSpPr>
          <p:cNvPr id="293" name="Google Shape;293;p2"/>
          <p:cNvCxnSpPr>
            <a:stCxn id="276" idx="1"/>
            <a:endCxn id="289" idx="3"/>
          </p:cNvCxnSpPr>
          <p:nvPr/>
        </p:nvCxnSpPr>
        <p:spPr>
          <a:xfrm flipH="1">
            <a:off x="2965425" y="3619738"/>
            <a:ext cx="334500" cy="414600"/>
          </a:xfrm>
          <a:prstGeom prst="straightConnector1">
            <a:avLst/>
          </a:prstGeom>
          <a:noFill/>
          <a:ln w="9525" cap="flat" cmpd="sng">
            <a:solidFill>
              <a:srgbClr val="595959"/>
            </a:solidFill>
            <a:prstDash val="solid"/>
            <a:round/>
            <a:headEnd type="none" w="med" len="med"/>
            <a:tailEnd type="triangle" w="med" len="med"/>
          </a:ln>
        </p:spPr>
      </p:cxnSp>
      <p:sp>
        <p:nvSpPr>
          <p:cNvPr id="294" name="Google Shape;294;p2"/>
          <p:cNvSpPr/>
          <p:nvPr/>
        </p:nvSpPr>
        <p:spPr>
          <a:xfrm>
            <a:off x="4139700" y="5787238"/>
            <a:ext cx="897000" cy="5154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latin typeface="Nunito"/>
                <a:ea typeface="Nunito"/>
                <a:cs typeface="Nunito"/>
                <a:sym typeface="Nunito"/>
              </a:rPr>
              <a:t>Color histograms</a:t>
            </a:r>
            <a:endParaRPr sz="800">
              <a:latin typeface="Nunito"/>
              <a:ea typeface="Nunito"/>
              <a:cs typeface="Nunito"/>
              <a:sym typeface="Nunito"/>
            </a:endParaRPr>
          </a:p>
        </p:txBody>
      </p:sp>
      <p:sp>
        <p:nvSpPr>
          <p:cNvPr id="295" name="Google Shape;295;p2"/>
          <p:cNvSpPr/>
          <p:nvPr/>
        </p:nvSpPr>
        <p:spPr>
          <a:xfrm>
            <a:off x="5167100" y="5787238"/>
            <a:ext cx="897000" cy="5154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latin typeface="Nunito"/>
                <a:ea typeface="Nunito"/>
                <a:cs typeface="Nunito"/>
                <a:sym typeface="Nunito"/>
              </a:rPr>
              <a:t>Edges</a:t>
            </a:r>
            <a:endParaRPr sz="800">
              <a:latin typeface="Nunito"/>
              <a:ea typeface="Nunito"/>
              <a:cs typeface="Nunito"/>
              <a:sym typeface="Nunito"/>
            </a:endParaRPr>
          </a:p>
        </p:txBody>
      </p:sp>
      <p:sp>
        <p:nvSpPr>
          <p:cNvPr id="296" name="Google Shape;296;p2"/>
          <p:cNvSpPr/>
          <p:nvPr/>
        </p:nvSpPr>
        <p:spPr>
          <a:xfrm>
            <a:off x="6194500" y="5787238"/>
            <a:ext cx="897000" cy="5154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latin typeface="Nunito"/>
                <a:ea typeface="Nunito"/>
                <a:cs typeface="Nunito"/>
                <a:sym typeface="Nunito"/>
              </a:rPr>
              <a:t>Texture</a:t>
            </a:r>
            <a:endParaRPr sz="800">
              <a:latin typeface="Nunito"/>
              <a:ea typeface="Nunito"/>
              <a:cs typeface="Nunito"/>
              <a:sym typeface="Nunito"/>
            </a:endParaRPr>
          </a:p>
        </p:txBody>
      </p:sp>
      <p:cxnSp>
        <p:nvCxnSpPr>
          <p:cNvPr id="297" name="Google Shape;297;p2"/>
          <p:cNvCxnSpPr>
            <a:stCxn id="277" idx="2"/>
            <a:endCxn id="294" idx="0"/>
          </p:cNvCxnSpPr>
          <p:nvPr/>
        </p:nvCxnSpPr>
        <p:spPr>
          <a:xfrm flipH="1">
            <a:off x="4588275" y="5487438"/>
            <a:ext cx="832500" cy="299700"/>
          </a:xfrm>
          <a:prstGeom prst="straightConnector1">
            <a:avLst/>
          </a:prstGeom>
          <a:noFill/>
          <a:ln w="9525" cap="flat" cmpd="sng">
            <a:solidFill>
              <a:srgbClr val="595959"/>
            </a:solidFill>
            <a:prstDash val="solid"/>
            <a:round/>
            <a:headEnd type="none" w="med" len="med"/>
            <a:tailEnd type="triangle" w="med" len="med"/>
          </a:ln>
        </p:spPr>
      </p:cxnSp>
      <p:cxnSp>
        <p:nvCxnSpPr>
          <p:cNvPr id="298" name="Google Shape;298;p2"/>
          <p:cNvCxnSpPr>
            <a:stCxn id="277" idx="2"/>
            <a:endCxn id="295" idx="0"/>
          </p:cNvCxnSpPr>
          <p:nvPr/>
        </p:nvCxnSpPr>
        <p:spPr>
          <a:xfrm>
            <a:off x="5420775" y="5487438"/>
            <a:ext cx="194700" cy="299700"/>
          </a:xfrm>
          <a:prstGeom prst="straightConnector1">
            <a:avLst/>
          </a:prstGeom>
          <a:noFill/>
          <a:ln w="9525" cap="flat" cmpd="sng">
            <a:solidFill>
              <a:srgbClr val="595959"/>
            </a:solidFill>
            <a:prstDash val="solid"/>
            <a:round/>
            <a:headEnd type="none" w="med" len="med"/>
            <a:tailEnd type="triangle" w="med" len="med"/>
          </a:ln>
        </p:spPr>
      </p:cxnSp>
      <p:cxnSp>
        <p:nvCxnSpPr>
          <p:cNvPr id="299" name="Google Shape;299;p2"/>
          <p:cNvCxnSpPr>
            <a:stCxn id="277" idx="2"/>
            <a:endCxn id="296" idx="0"/>
          </p:cNvCxnSpPr>
          <p:nvPr/>
        </p:nvCxnSpPr>
        <p:spPr>
          <a:xfrm>
            <a:off x="5420775" y="5487438"/>
            <a:ext cx="1222200" cy="299700"/>
          </a:xfrm>
          <a:prstGeom prst="straightConnector1">
            <a:avLst/>
          </a:prstGeom>
          <a:noFill/>
          <a:ln w="9525" cap="flat" cmpd="sng">
            <a:solidFill>
              <a:srgbClr val="595959"/>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03"/>
        <p:cNvGrpSpPr/>
        <p:nvPr/>
      </p:nvGrpSpPr>
      <p:grpSpPr>
        <a:xfrm>
          <a:off x="0" y="0"/>
          <a:ext cx="0" cy="0"/>
          <a:chOff x="0" y="0"/>
          <a:chExt cx="0" cy="0"/>
        </a:xfrm>
      </p:grpSpPr>
      <p:sp>
        <p:nvSpPr>
          <p:cNvPr id="304" name="Google Shape;30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EDA</a:t>
            </a:r>
            <a:endParaRPr/>
          </a:p>
          <a:p>
            <a:pPr marL="0" lvl="0" indent="0" algn="l" rtl="0">
              <a:lnSpc>
                <a:spcPct val="90000"/>
              </a:lnSpc>
              <a:spcBef>
                <a:spcPts val="0"/>
              </a:spcBef>
              <a:spcAft>
                <a:spcPts val="0"/>
              </a:spcAft>
              <a:buClr>
                <a:schemeClr val="dk1"/>
              </a:buClr>
              <a:buSzPts val="4400"/>
              <a:buFont typeface="Play"/>
              <a:buNone/>
            </a:pPr>
            <a:r>
              <a:rPr lang="en-US" sz="2400"/>
              <a:t>RGB and L*a*b* channel distributions</a:t>
            </a:r>
            <a:endParaRPr sz="2400"/>
          </a:p>
        </p:txBody>
      </p:sp>
      <p:pic>
        <p:nvPicPr>
          <p:cNvPr id="305" name="Google Shape;305;p5"/>
          <p:cNvPicPr preferRelativeResize="0"/>
          <p:nvPr/>
        </p:nvPicPr>
        <p:blipFill rotWithShape="1">
          <a:blip r:embed="rId3">
            <a:alphaModFix/>
          </a:blip>
          <a:srcRect/>
          <a:stretch/>
        </p:blipFill>
        <p:spPr>
          <a:xfrm>
            <a:off x="1423226" y="1521816"/>
            <a:ext cx="9345563" cy="2558281"/>
          </a:xfrm>
          <a:prstGeom prst="rect">
            <a:avLst/>
          </a:prstGeom>
          <a:noFill/>
          <a:ln>
            <a:noFill/>
          </a:ln>
        </p:spPr>
      </p:pic>
      <p:pic>
        <p:nvPicPr>
          <p:cNvPr id="306" name="Google Shape;306;p5"/>
          <p:cNvPicPr preferRelativeResize="0"/>
          <p:nvPr/>
        </p:nvPicPr>
        <p:blipFill rotWithShape="1">
          <a:blip r:embed="rId4">
            <a:alphaModFix/>
          </a:blip>
          <a:srcRect/>
          <a:stretch/>
        </p:blipFill>
        <p:spPr>
          <a:xfrm>
            <a:off x="1423225" y="4198819"/>
            <a:ext cx="9345563" cy="255828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10"/>
        <p:cNvGrpSpPr/>
        <p:nvPr/>
      </p:nvGrpSpPr>
      <p:grpSpPr>
        <a:xfrm>
          <a:off x="0" y="0"/>
          <a:ext cx="0" cy="0"/>
          <a:chOff x="0" y="0"/>
          <a:chExt cx="0" cy="0"/>
        </a:xfrm>
      </p:grpSpPr>
      <p:pic>
        <p:nvPicPr>
          <p:cNvPr id="311" name="Google Shape;311;p6"/>
          <p:cNvPicPr preferRelativeResize="0"/>
          <p:nvPr/>
        </p:nvPicPr>
        <p:blipFill>
          <a:blip r:embed="rId3">
            <a:alphaModFix/>
          </a:blip>
          <a:stretch>
            <a:fillRect/>
          </a:stretch>
        </p:blipFill>
        <p:spPr>
          <a:xfrm>
            <a:off x="152400" y="1843088"/>
            <a:ext cx="5666791" cy="4862512"/>
          </a:xfrm>
          <a:prstGeom prst="rect">
            <a:avLst/>
          </a:prstGeom>
          <a:noFill/>
          <a:ln>
            <a:noFill/>
          </a:ln>
        </p:spPr>
      </p:pic>
      <p:pic>
        <p:nvPicPr>
          <p:cNvPr id="312" name="Google Shape;312;p6"/>
          <p:cNvPicPr preferRelativeResize="0"/>
          <p:nvPr/>
        </p:nvPicPr>
        <p:blipFill>
          <a:blip r:embed="rId4">
            <a:alphaModFix/>
          </a:blip>
          <a:stretch>
            <a:fillRect/>
          </a:stretch>
        </p:blipFill>
        <p:spPr>
          <a:xfrm>
            <a:off x="5971591" y="1843088"/>
            <a:ext cx="5687292" cy="4862511"/>
          </a:xfrm>
          <a:prstGeom prst="rect">
            <a:avLst/>
          </a:prstGeom>
          <a:noFill/>
          <a:ln>
            <a:noFill/>
          </a:ln>
        </p:spPr>
      </p:pic>
      <p:sp>
        <p:nvSpPr>
          <p:cNvPr id="313" name="Google Shape;313;p6"/>
          <p:cNvSpPr txBox="1">
            <a:spLocks noGrp="1"/>
          </p:cNvSpPr>
          <p:nvPr>
            <p:ph type="body" idx="1"/>
          </p:nvPr>
        </p:nvSpPr>
        <p:spPr>
          <a:xfrm>
            <a:off x="5819200" y="474650"/>
            <a:ext cx="2417700" cy="678300"/>
          </a:xfrm>
          <a:prstGeom prst="rect">
            <a:avLst/>
          </a:prstGeom>
          <a:noFill/>
          <a:ln>
            <a:noFill/>
          </a:ln>
        </p:spPr>
        <p:txBody>
          <a:bodyPr spcFirstLastPara="1" wrap="square" lIns="91425" tIns="45700" rIns="91425" bIns="45700" anchor="t" anchorCtr="0">
            <a:noAutofit/>
          </a:bodyPr>
          <a:lstStyle/>
          <a:p>
            <a:pPr marL="457200" lvl="0" indent="-317500" algn="l" rtl="0">
              <a:spcBef>
                <a:spcPts val="1000"/>
              </a:spcBef>
              <a:spcAft>
                <a:spcPts val="0"/>
              </a:spcAft>
              <a:buSzPts val="1400"/>
              <a:buFont typeface="Play"/>
              <a:buChar char="●"/>
            </a:pPr>
            <a:r>
              <a:rPr lang="en-US" sz="1400">
                <a:latin typeface="Play"/>
                <a:ea typeface="Play"/>
                <a:cs typeface="Play"/>
                <a:sym typeface="Play"/>
              </a:rPr>
              <a:t>Convert image to grayscale</a:t>
            </a:r>
            <a:endParaRPr sz="1400">
              <a:latin typeface="Play"/>
              <a:ea typeface="Play"/>
              <a:cs typeface="Play"/>
              <a:sym typeface="Play"/>
            </a:endParaRPr>
          </a:p>
          <a:p>
            <a:pPr marL="457200" lvl="0" indent="-317500" algn="l" rtl="0">
              <a:spcBef>
                <a:spcPts val="0"/>
              </a:spcBef>
              <a:spcAft>
                <a:spcPts val="0"/>
              </a:spcAft>
              <a:buSzPts val="1400"/>
              <a:buFont typeface="Play"/>
              <a:buChar char="●"/>
            </a:pPr>
            <a:r>
              <a:rPr lang="en-US" sz="1400">
                <a:latin typeface="Play"/>
                <a:ea typeface="Play"/>
                <a:cs typeface="Play"/>
                <a:sym typeface="Play"/>
              </a:rPr>
              <a:t>Use (32,32) patches</a:t>
            </a:r>
            <a:endParaRPr sz="1400">
              <a:latin typeface="Play"/>
              <a:ea typeface="Play"/>
              <a:cs typeface="Play"/>
              <a:sym typeface="Play"/>
            </a:endParaRPr>
          </a:p>
        </p:txBody>
      </p:sp>
      <p:sp>
        <p:nvSpPr>
          <p:cNvPr id="314" name="Google Shape;314;p6"/>
          <p:cNvSpPr txBox="1">
            <a:spLocks noGrp="1"/>
          </p:cNvSpPr>
          <p:nvPr>
            <p:ph type="body" idx="1"/>
          </p:nvPr>
        </p:nvSpPr>
        <p:spPr>
          <a:xfrm>
            <a:off x="8647175" y="474650"/>
            <a:ext cx="3011700" cy="678300"/>
          </a:xfrm>
          <a:prstGeom prst="rect">
            <a:avLst/>
          </a:prstGeom>
          <a:noFill/>
          <a:ln>
            <a:noFill/>
          </a:ln>
        </p:spPr>
        <p:txBody>
          <a:bodyPr spcFirstLastPara="1" wrap="square" lIns="91425" tIns="45700" rIns="91425" bIns="45700" anchor="t" anchorCtr="0">
            <a:noAutofit/>
          </a:bodyPr>
          <a:lstStyle/>
          <a:p>
            <a:pPr marL="457200" lvl="0" indent="-317500" algn="l" rtl="0">
              <a:spcBef>
                <a:spcPts val="1000"/>
              </a:spcBef>
              <a:spcAft>
                <a:spcPts val="0"/>
              </a:spcAft>
              <a:buSzPts val="1400"/>
              <a:buFont typeface="Play"/>
              <a:buChar char="●"/>
            </a:pPr>
            <a:r>
              <a:rPr lang="en-US" sz="1400">
                <a:latin typeface="Play"/>
                <a:ea typeface="Play"/>
                <a:cs typeface="Play"/>
                <a:sym typeface="Play"/>
              </a:rPr>
              <a:t>Compute and flatten HOG features</a:t>
            </a:r>
            <a:endParaRPr sz="1400">
              <a:latin typeface="Play"/>
              <a:ea typeface="Play"/>
              <a:cs typeface="Play"/>
              <a:sym typeface="Play"/>
            </a:endParaRPr>
          </a:p>
          <a:p>
            <a:pPr marL="457200" lvl="0" indent="-317500" algn="l" rtl="0">
              <a:spcBef>
                <a:spcPts val="0"/>
              </a:spcBef>
              <a:spcAft>
                <a:spcPts val="0"/>
              </a:spcAft>
              <a:buSzPts val="1400"/>
              <a:buFont typeface="Play"/>
              <a:buChar char="●"/>
            </a:pPr>
            <a:r>
              <a:rPr lang="en-US" sz="1400">
                <a:latin typeface="Play"/>
                <a:ea typeface="Play"/>
                <a:cs typeface="Play"/>
                <a:sym typeface="Play"/>
              </a:rPr>
              <a:t>Visualize HOG of random samples</a:t>
            </a:r>
            <a:endParaRPr sz="1400">
              <a:latin typeface="Play"/>
              <a:ea typeface="Play"/>
              <a:cs typeface="Play"/>
              <a:sym typeface="Play"/>
            </a:endParaRPr>
          </a:p>
        </p:txBody>
      </p:sp>
      <p:sp>
        <p:nvSpPr>
          <p:cNvPr id="315" name="Google Shape;315;p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EDA</a:t>
            </a:r>
            <a:endParaRPr/>
          </a:p>
          <a:p>
            <a:pPr marL="0" lvl="0" indent="0" algn="l" rtl="0">
              <a:lnSpc>
                <a:spcPct val="90000"/>
              </a:lnSpc>
              <a:spcBef>
                <a:spcPts val="0"/>
              </a:spcBef>
              <a:spcAft>
                <a:spcPts val="0"/>
              </a:spcAft>
              <a:buClr>
                <a:schemeClr val="dk1"/>
              </a:buClr>
              <a:buSzPts val="4400"/>
              <a:buFont typeface="Play"/>
              <a:buNone/>
            </a:pPr>
            <a:r>
              <a:rPr lang="en-US" sz="2400"/>
              <a:t>HOG Features</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19"/>
        <p:cNvGrpSpPr/>
        <p:nvPr/>
      </p:nvGrpSpPr>
      <p:grpSpPr>
        <a:xfrm>
          <a:off x="0" y="0"/>
          <a:ext cx="0" cy="0"/>
          <a:chOff x="0" y="0"/>
          <a:chExt cx="0" cy="0"/>
        </a:xfrm>
      </p:grpSpPr>
      <p:pic>
        <p:nvPicPr>
          <p:cNvPr id="320" name="Google Shape;320;g2c3a9d71fad_1_7"/>
          <p:cNvPicPr preferRelativeResize="0"/>
          <p:nvPr/>
        </p:nvPicPr>
        <p:blipFill rotWithShape="1">
          <a:blip r:embed="rId3">
            <a:alphaModFix/>
          </a:blip>
          <a:srcRect b="49606"/>
          <a:stretch/>
        </p:blipFill>
        <p:spPr>
          <a:xfrm>
            <a:off x="170375" y="1556800"/>
            <a:ext cx="5768975" cy="5176125"/>
          </a:xfrm>
          <a:prstGeom prst="rect">
            <a:avLst/>
          </a:prstGeom>
          <a:noFill/>
          <a:ln>
            <a:noFill/>
          </a:ln>
        </p:spPr>
      </p:pic>
      <p:pic>
        <p:nvPicPr>
          <p:cNvPr id="321" name="Google Shape;321;g2c3a9d71fad_1_7"/>
          <p:cNvPicPr preferRelativeResize="0"/>
          <p:nvPr/>
        </p:nvPicPr>
        <p:blipFill rotWithShape="1">
          <a:blip r:embed="rId3">
            <a:alphaModFix/>
          </a:blip>
          <a:srcRect t="49907"/>
          <a:stretch/>
        </p:blipFill>
        <p:spPr>
          <a:xfrm>
            <a:off x="7047427" y="1556800"/>
            <a:ext cx="4903748" cy="5176125"/>
          </a:xfrm>
          <a:prstGeom prst="rect">
            <a:avLst/>
          </a:prstGeom>
          <a:noFill/>
          <a:ln>
            <a:noFill/>
          </a:ln>
        </p:spPr>
      </p:pic>
      <p:sp>
        <p:nvSpPr>
          <p:cNvPr id="322" name="Google Shape;322;g2c3a9d71fad_1_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EDA</a:t>
            </a:r>
            <a:endParaRPr/>
          </a:p>
          <a:p>
            <a:pPr marL="0" lvl="0" indent="0" algn="l" rtl="0">
              <a:lnSpc>
                <a:spcPct val="90000"/>
              </a:lnSpc>
              <a:spcBef>
                <a:spcPts val="0"/>
              </a:spcBef>
              <a:spcAft>
                <a:spcPts val="0"/>
              </a:spcAft>
              <a:buClr>
                <a:schemeClr val="dk1"/>
              </a:buClr>
              <a:buSzPts val="4400"/>
              <a:buFont typeface="Play"/>
              <a:buNone/>
            </a:pPr>
            <a:r>
              <a:rPr lang="en-US" sz="2400"/>
              <a:t>Fourier Transforms </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pic>
        <p:nvPicPr>
          <p:cNvPr id="327" name="Google Shape;327;g2c3a9d71fad_1_13"/>
          <p:cNvPicPr preferRelativeResize="0"/>
          <p:nvPr/>
        </p:nvPicPr>
        <p:blipFill rotWithShape="1">
          <a:blip r:embed="rId3">
            <a:alphaModFix/>
          </a:blip>
          <a:srcRect l="16296" b="49624"/>
          <a:stretch/>
        </p:blipFill>
        <p:spPr>
          <a:xfrm>
            <a:off x="838200" y="1690825"/>
            <a:ext cx="4165732" cy="5077473"/>
          </a:xfrm>
          <a:prstGeom prst="rect">
            <a:avLst/>
          </a:prstGeom>
          <a:noFill/>
          <a:ln>
            <a:noFill/>
          </a:ln>
        </p:spPr>
      </p:pic>
      <p:pic>
        <p:nvPicPr>
          <p:cNvPr id="328" name="Google Shape;328;g2c3a9d71fad_1_13"/>
          <p:cNvPicPr preferRelativeResize="0"/>
          <p:nvPr/>
        </p:nvPicPr>
        <p:blipFill rotWithShape="1">
          <a:blip r:embed="rId3">
            <a:alphaModFix/>
          </a:blip>
          <a:srcRect l="12998" t="50062"/>
          <a:stretch/>
        </p:blipFill>
        <p:spPr>
          <a:xfrm>
            <a:off x="7180875" y="1690825"/>
            <a:ext cx="3642494" cy="5122324"/>
          </a:xfrm>
          <a:prstGeom prst="rect">
            <a:avLst/>
          </a:prstGeom>
          <a:noFill/>
          <a:ln>
            <a:noFill/>
          </a:ln>
        </p:spPr>
      </p:pic>
      <p:sp>
        <p:nvSpPr>
          <p:cNvPr id="329" name="Google Shape;329;g2c3a9d71fad_1_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EDA</a:t>
            </a:r>
            <a:endParaRPr/>
          </a:p>
          <a:p>
            <a:pPr marL="0" lvl="0" indent="0" algn="l" rtl="0">
              <a:lnSpc>
                <a:spcPct val="90000"/>
              </a:lnSpc>
              <a:spcBef>
                <a:spcPts val="0"/>
              </a:spcBef>
              <a:spcAft>
                <a:spcPts val="0"/>
              </a:spcAft>
              <a:buClr>
                <a:schemeClr val="dk1"/>
              </a:buClr>
              <a:buSzPts val="4400"/>
              <a:buFont typeface="Play"/>
              <a:buNone/>
            </a:pPr>
            <a:r>
              <a:rPr lang="en-US" sz="2400"/>
              <a:t>Scale Invariant Feature Transform</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80"/>
        <p:cNvGrpSpPr/>
        <p:nvPr/>
      </p:nvGrpSpPr>
      <p:grpSpPr>
        <a:xfrm>
          <a:off x="0" y="0"/>
          <a:ext cx="0" cy="0"/>
          <a:chOff x="0" y="0"/>
          <a:chExt cx="0" cy="0"/>
        </a:xfrm>
      </p:grpSpPr>
      <p:sp>
        <p:nvSpPr>
          <p:cNvPr id="81" name="Google Shape;81;g2cbcd9c780f_1_0"/>
          <p:cNvSpPr txBox="1">
            <a:spLocks noGrp="1"/>
          </p:cNvSpPr>
          <p:nvPr>
            <p:ph type="title"/>
          </p:nvPr>
        </p:nvSpPr>
        <p:spPr>
          <a:xfrm>
            <a:off x="919050" y="632750"/>
            <a:ext cx="10515600" cy="726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Agenda</a:t>
            </a:r>
            <a:endParaRPr>
              <a:latin typeface="Play"/>
              <a:ea typeface="Play"/>
              <a:cs typeface="Play"/>
              <a:sym typeface="Play"/>
            </a:endParaRPr>
          </a:p>
        </p:txBody>
      </p:sp>
      <p:sp>
        <p:nvSpPr>
          <p:cNvPr id="82" name="Google Shape;82;g2cbcd9c780f_1_0"/>
          <p:cNvSpPr txBox="1">
            <a:spLocks noGrp="1"/>
          </p:cNvSpPr>
          <p:nvPr>
            <p:ph type="body" idx="1"/>
          </p:nvPr>
        </p:nvSpPr>
        <p:spPr>
          <a:xfrm>
            <a:off x="919050" y="1462850"/>
            <a:ext cx="10515600" cy="4713900"/>
          </a:xfrm>
          <a:prstGeom prst="rect">
            <a:avLst/>
          </a:prstGeom>
        </p:spPr>
        <p:txBody>
          <a:bodyPr spcFirstLastPara="1" wrap="square" lIns="91425" tIns="45700" rIns="91425" bIns="45700" anchor="t" anchorCtr="0">
            <a:normAutofit fontScale="92500" lnSpcReduction="20000"/>
          </a:bodyPr>
          <a:lstStyle/>
          <a:p>
            <a:pPr marL="457200" lvl="0" indent="-357822" algn="l" rtl="0">
              <a:lnSpc>
                <a:spcPct val="115000"/>
              </a:lnSpc>
              <a:spcBef>
                <a:spcPts val="1000"/>
              </a:spcBef>
              <a:spcAft>
                <a:spcPts val="0"/>
              </a:spcAft>
              <a:buSzPct val="100000"/>
              <a:buFont typeface="Play"/>
              <a:buChar char="●"/>
            </a:pPr>
            <a:r>
              <a:rPr lang="en-US" sz="2200">
                <a:latin typeface="Play"/>
                <a:ea typeface="Play"/>
                <a:cs typeface="Play"/>
                <a:sym typeface="Play"/>
              </a:rPr>
              <a:t>Introduction: Imageset (1)  - JSM</a:t>
            </a:r>
            <a:endParaRPr sz="2200">
              <a:latin typeface="Play"/>
              <a:ea typeface="Play"/>
              <a:cs typeface="Play"/>
              <a:sym typeface="Play"/>
            </a:endParaRPr>
          </a:p>
          <a:p>
            <a:pPr marL="457200" lvl="0" indent="-357822" algn="l" rtl="0">
              <a:lnSpc>
                <a:spcPct val="115000"/>
              </a:lnSpc>
              <a:spcBef>
                <a:spcPts val="0"/>
              </a:spcBef>
              <a:spcAft>
                <a:spcPts val="0"/>
              </a:spcAft>
              <a:buClr>
                <a:srgbClr val="FF0000"/>
              </a:buClr>
              <a:buSzPct val="100000"/>
              <a:buFont typeface="Play"/>
              <a:buChar char="●"/>
            </a:pPr>
            <a:r>
              <a:rPr lang="en-US" sz="2200">
                <a:solidFill>
                  <a:srgbClr val="FF0000"/>
                </a:solidFill>
                <a:latin typeface="Play"/>
                <a:ea typeface="Play"/>
                <a:cs typeface="Play"/>
                <a:sym typeface="Play"/>
              </a:rPr>
              <a:t>Overview of Approach (1) - JSM</a:t>
            </a:r>
            <a:endParaRPr sz="2200">
              <a:solidFill>
                <a:srgbClr val="FF0000"/>
              </a:solidFill>
              <a:latin typeface="Play"/>
              <a:ea typeface="Play"/>
              <a:cs typeface="Play"/>
              <a:sym typeface="Play"/>
            </a:endParaRPr>
          </a:p>
          <a:p>
            <a:pPr marL="914400" lvl="1" indent="-357822" algn="l" rtl="0">
              <a:lnSpc>
                <a:spcPct val="115000"/>
              </a:lnSpc>
              <a:spcBef>
                <a:spcPts val="0"/>
              </a:spcBef>
              <a:spcAft>
                <a:spcPts val="0"/>
              </a:spcAft>
              <a:buClr>
                <a:srgbClr val="FF0000"/>
              </a:buClr>
              <a:buSzPct val="100000"/>
              <a:buFont typeface="Play"/>
              <a:buChar char="○"/>
            </a:pPr>
            <a:r>
              <a:rPr lang="en-US" sz="2200">
                <a:solidFill>
                  <a:srgbClr val="FF0000"/>
                </a:solidFill>
                <a:latin typeface="Play"/>
                <a:ea typeface="Play"/>
                <a:cs typeface="Play"/>
                <a:sym typeface="Play"/>
              </a:rPr>
              <a:t>Pipeline: EDA …  Add schematic</a:t>
            </a:r>
            <a:endParaRPr sz="2200">
              <a:solidFill>
                <a:srgbClr val="FF0000"/>
              </a:solidFill>
              <a:latin typeface="Play"/>
              <a:ea typeface="Play"/>
              <a:cs typeface="Play"/>
              <a:sym typeface="Play"/>
            </a:endParaRPr>
          </a:p>
          <a:p>
            <a:pPr marL="457200" lvl="0" indent="-357822" algn="l" rtl="0">
              <a:lnSpc>
                <a:spcPct val="115000"/>
              </a:lnSpc>
              <a:spcBef>
                <a:spcPts val="0"/>
              </a:spcBef>
              <a:spcAft>
                <a:spcPts val="0"/>
              </a:spcAft>
              <a:buSzPct val="100000"/>
              <a:buFont typeface="Play"/>
              <a:buChar char="●"/>
            </a:pPr>
            <a:r>
              <a:rPr lang="en-US" sz="2200">
                <a:latin typeface="Play"/>
                <a:ea typeface="Play"/>
                <a:cs typeface="Play"/>
                <a:sym typeface="Play"/>
              </a:rPr>
              <a:t>Features investigated (GLCM… SIFT)  (3) - JSM</a:t>
            </a:r>
            <a:endParaRPr sz="2200">
              <a:latin typeface="Play"/>
              <a:ea typeface="Play"/>
              <a:cs typeface="Play"/>
              <a:sym typeface="Play"/>
            </a:endParaRPr>
          </a:p>
          <a:p>
            <a:pPr marL="914400" lvl="1" indent="-357822" algn="l" rtl="0">
              <a:lnSpc>
                <a:spcPct val="115000"/>
              </a:lnSpc>
              <a:spcBef>
                <a:spcPts val="0"/>
              </a:spcBef>
              <a:spcAft>
                <a:spcPts val="0"/>
              </a:spcAft>
              <a:buClr>
                <a:srgbClr val="FF0000"/>
              </a:buClr>
              <a:buSzPct val="100000"/>
              <a:buFont typeface="Play"/>
              <a:buChar char="○"/>
            </a:pPr>
            <a:r>
              <a:rPr lang="en-US" sz="2200">
                <a:solidFill>
                  <a:srgbClr val="FF0000"/>
                </a:solidFill>
                <a:latin typeface="Play"/>
                <a:ea typeface="Play"/>
                <a:cs typeface="Play"/>
                <a:sym typeface="Play"/>
              </a:rPr>
              <a:t>HSV/RGB </a:t>
            </a:r>
            <a:endParaRPr sz="2200">
              <a:solidFill>
                <a:srgbClr val="FF0000"/>
              </a:solidFill>
              <a:latin typeface="Play"/>
              <a:ea typeface="Play"/>
              <a:cs typeface="Play"/>
              <a:sym typeface="Play"/>
            </a:endParaRPr>
          </a:p>
          <a:p>
            <a:pPr marL="914400" lvl="1" indent="-357822" algn="l" rtl="0">
              <a:lnSpc>
                <a:spcPct val="115000"/>
              </a:lnSpc>
              <a:spcBef>
                <a:spcPts val="0"/>
              </a:spcBef>
              <a:spcAft>
                <a:spcPts val="0"/>
              </a:spcAft>
              <a:buClr>
                <a:srgbClr val="FF0000"/>
              </a:buClr>
              <a:buSzPct val="100000"/>
              <a:buFont typeface="Play"/>
              <a:buChar char="○"/>
            </a:pPr>
            <a:r>
              <a:rPr lang="en-US" sz="2200">
                <a:solidFill>
                  <a:srgbClr val="FF0000"/>
                </a:solidFill>
                <a:latin typeface="Play"/>
                <a:ea typeface="Play"/>
                <a:cs typeface="Play"/>
                <a:sym typeface="Play"/>
              </a:rPr>
              <a:t>GLCM/HOG</a:t>
            </a:r>
            <a:endParaRPr sz="2200">
              <a:solidFill>
                <a:srgbClr val="FF0000"/>
              </a:solidFill>
              <a:latin typeface="Play"/>
              <a:ea typeface="Play"/>
              <a:cs typeface="Play"/>
              <a:sym typeface="Play"/>
            </a:endParaRPr>
          </a:p>
          <a:p>
            <a:pPr marL="914400" lvl="1" indent="-357822" algn="l" rtl="0">
              <a:lnSpc>
                <a:spcPct val="115000"/>
              </a:lnSpc>
              <a:spcBef>
                <a:spcPts val="0"/>
              </a:spcBef>
              <a:spcAft>
                <a:spcPts val="0"/>
              </a:spcAft>
              <a:buSzPct val="100000"/>
              <a:buFont typeface="Play"/>
              <a:buChar char="○"/>
            </a:pPr>
            <a:r>
              <a:rPr lang="en-US" sz="2200">
                <a:latin typeface="Play"/>
                <a:ea typeface="Play"/>
                <a:cs typeface="Play"/>
                <a:sym typeface="Play"/>
              </a:rPr>
              <a:t>FFT/SIFT - Muthu</a:t>
            </a:r>
            <a:endParaRPr sz="2200">
              <a:latin typeface="Play"/>
              <a:ea typeface="Play"/>
              <a:cs typeface="Play"/>
              <a:sym typeface="Play"/>
            </a:endParaRPr>
          </a:p>
          <a:p>
            <a:pPr marL="457200" lvl="0" indent="-357822" algn="l" rtl="0">
              <a:lnSpc>
                <a:spcPct val="115000"/>
              </a:lnSpc>
              <a:spcBef>
                <a:spcPts val="0"/>
              </a:spcBef>
              <a:spcAft>
                <a:spcPts val="0"/>
              </a:spcAft>
              <a:buClr>
                <a:srgbClr val="FF0000"/>
              </a:buClr>
              <a:buSzPct val="100000"/>
              <a:buFont typeface="Play"/>
              <a:buChar char="●"/>
            </a:pPr>
            <a:r>
              <a:rPr lang="en-US" sz="2200">
                <a:solidFill>
                  <a:srgbClr val="FF0000"/>
                </a:solidFill>
                <a:latin typeface="Play"/>
                <a:ea typeface="Play"/>
                <a:cs typeface="Play"/>
                <a:sym typeface="Play"/>
              </a:rPr>
              <a:t>PCA - combine/separate, elbow plot, tSNE (1) - Muthu</a:t>
            </a:r>
            <a:endParaRPr sz="2200">
              <a:solidFill>
                <a:srgbClr val="FF0000"/>
              </a:solidFill>
              <a:latin typeface="Play"/>
              <a:ea typeface="Play"/>
              <a:cs typeface="Play"/>
              <a:sym typeface="Play"/>
            </a:endParaRPr>
          </a:p>
          <a:p>
            <a:pPr marL="457200" lvl="0" indent="-357822" algn="l" rtl="0">
              <a:lnSpc>
                <a:spcPct val="115000"/>
              </a:lnSpc>
              <a:spcBef>
                <a:spcPts val="0"/>
              </a:spcBef>
              <a:spcAft>
                <a:spcPts val="0"/>
              </a:spcAft>
              <a:buSzPct val="100000"/>
              <a:buFont typeface="Play"/>
              <a:buChar char="●"/>
            </a:pPr>
            <a:r>
              <a:rPr lang="en-US" sz="2200">
                <a:latin typeface="Play"/>
                <a:ea typeface="Play"/>
                <a:cs typeface="Play"/>
                <a:sym typeface="Play"/>
              </a:rPr>
              <a:t>Classifiers (3) </a:t>
            </a:r>
            <a:endParaRPr sz="2200">
              <a:latin typeface="Play"/>
              <a:ea typeface="Play"/>
              <a:cs typeface="Play"/>
              <a:sym typeface="Play"/>
            </a:endParaRPr>
          </a:p>
          <a:p>
            <a:pPr marL="914400" lvl="1" indent="-357822" algn="l" rtl="0">
              <a:lnSpc>
                <a:spcPct val="115000"/>
              </a:lnSpc>
              <a:spcBef>
                <a:spcPts val="0"/>
              </a:spcBef>
              <a:spcAft>
                <a:spcPts val="0"/>
              </a:spcAft>
              <a:buSzPct val="100000"/>
              <a:buFont typeface="Play"/>
              <a:buChar char="○"/>
            </a:pPr>
            <a:r>
              <a:rPr lang="en-US" sz="2200">
                <a:latin typeface="Play"/>
                <a:ea typeface="Play"/>
                <a:cs typeface="Play"/>
                <a:sym typeface="Play"/>
              </a:rPr>
              <a:t>RFC/SVM - Muthu</a:t>
            </a:r>
            <a:endParaRPr sz="2200">
              <a:latin typeface="Play"/>
              <a:ea typeface="Play"/>
              <a:cs typeface="Play"/>
              <a:sym typeface="Play"/>
            </a:endParaRPr>
          </a:p>
          <a:p>
            <a:pPr marL="914400" lvl="1" indent="-357822" algn="l" rtl="0">
              <a:lnSpc>
                <a:spcPct val="115000"/>
              </a:lnSpc>
              <a:spcBef>
                <a:spcPts val="0"/>
              </a:spcBef>
              <a:spcAft>
                <a:spcPts val="0"/>
              </a:spcAft>
              <a:buSzPct val="100000"/>
              <a:buFont typeface="Play"/>
              <a:buChar char="○"/>
            </a:pPr>
            <a:r>
              <a:rPr lang="en-US" sz="2200">
                <a:latin typeface="Play"/>
                <a:ea typeface="Play"/>
                <a:cs typeface="Play"/>
                <a:sym typeface="Play"/>
              </a:rPr>
              <a:t>Model Optimization: Gridsearch, Hyperparameters - Maiya</a:t>
            </a:r>
            <a:endParaRPr sz="2200">
              <a:latin typeface="Play"/>
              <a:ea typeface="Play"/>
              <a:cs typeface="Play"/>
              <a:sym typeface="Play"/>
            </a:endParaRPr>
          </a:p>
          <a:p>
            <a:pPr marL="914400" lvl="1" indent="-322580" algn="l" rtl="0">
              <a:lnSpc>
                <a:spcPct val="115000"/>
              </a:lnSpc>
              <a:spcBef>
                <a:spcPts val="0"/>
              </a:spcBef>
              <a:spcAft>
                <a:spcPts val="0"/>
              </a:spcAft>
              <a:buSzPct val="72727"/>
              <a:buFont typeface="Play"/>
              <a:buChar char="○"/>
            </a:pPr>
            <a:r>
              <a:rPr lang="en-US" sz="2200">
                <a:latin typeface="Play"/>
                <a:ea typeface="Play"/>
                <a:cs typeface="Play"/>
                <a:sym typeface="Play"/>
              </a:rPr>
              <a:t>Table of accuracy/efficiency (includes feature toggles) - Maiya</a:t>
            </a:r>
            <a:endParaRPr sz="2200">
              <a:latin typeface="Play"/>
              <a:ea typeface="Play"/>
              <a:cs typeface="Play"/>
              <a:sym typeface="Play"/>
            </a:endParaRPr>
          </a:p>
          <a:p>
            <a:pPr marL="914400" lvl="1" indent="-322580" algn="l" rtl="0">
              <a:lnSpc>
                <a:spcPct val="115000"/>
              </a:lnSpc>
              <a:spcBef>
                <a:spcPts val="0"/>
              </a:spcBef>
              <a:spcAft>
                <a:spcPts val="0"/>
              </a:spcAft>
              <a:buSzPct val="72727"/>
              <a:buFont typeface="Play"/>
              <a:buChar char="○"/>
            </a:pPr>
            <a:r>
              <a:rPr lang="en-US" sz="2200">
                <a:latin typeface="Play"/>
                <a:ea typeface="Play"/>
                <a:cs typeface="Play"/>
                <a:sym typeface="Play"/>
              </a:rPr>
              <a:t>Confusion Matrix - Maiya</a:t>
            </a:r>
            <a:endParaRPr sz="2200">
              <a:latin typeface="Play"/>
              <a:ea typeface="Play"/>
              <a:cs typeface="Play"/>
              <a:sym typeface="Play"/>
            </a:endParaRPr>
          </a:p>
          <a:p>
            <a:pPr marL="914400" lvl="1" indent="-357822" algn="l" rtl="0">
              <a:lnSpc>
                <a:spcPct val="115000"/>
              </a:lnSpc>
              <a:spcBef>
                <a:spcPts val="0"/>
              </a:spcBef>
              <a:spcAft>
                <a:spcPts val="0"/>
              </a:spcAft>
              <a:buSzPct val="100000"/>
              <a:buFont typeface="Play"/>
              <a:buChar char="○"/>
            </a:pPr>
            <a:r>
              <a:rPr lang="en-US" sz="2200">
                <a:latin typeface="Play"/>
                <a:ea typeface="Play"/>
                <a:cs typeface="Play"/>
                <a:sym typeface="Play"/>
              </a:rPr>
              <a:t>Explain misclassifications? Maiya</a:t>
            </a:r>
            <a:endParaRPr sz="2200">
              <a:latin typeface="Play"/>
              <a:ea typeface="Play"/>
              <a:cs typeface="Play"/>
              <a:sym typeface="Play"/>
            </a:endParaRPr>
          </a:p>
          <a:p>
            <a:pPr marL="457200" lvl="0" indent="-357822" algn="l" rtl="0">
              <a:lnSpc>
                <a:spcPct val="115000"/>
              </a:lnSpc>
              <a:spcBef>
                <a:spcPts val="0"/>
              </a:spcBef>
              <a:spcAft>
                <a:spcPts val="0"/>
              </a:spcAft>
              <a:buClr>
                <a:srgbClr val="FF0000"/>
              </a:buClr>
              <a:buSzPct val="100000"/>
              <a:buFont typeface="Play"/>
              <a:buChar char="●"/>
            </a:pPr>
            <a:r>
              <a:rPr lang="en-US" sz="2200">
                <a:solidFill>
                  <a:srgbClr val="FF0000"/>
                </a:solidFill>
                <a:latin typeface="Play"/>
                <a:ea typeface="Play"/>
                <a:cs typeface="Play"/>
                <a:sym typeface="Play"/>
              </a:rPr>
              <a:t>Test results and summary findings - Maiya</a:t>
            </a:r>
            <a:endParaRPr sz="2200">
              <a:solidFill>
                <a:srgbClr val="FF0000"/>
              </a:solidFill>
              <a:latin typeface="Play"/>
              <a:ea typeface="Play"/>
              <a:cs typeface="Play"/>
              <a:sym typeface="Pl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g2c7f2f6754b_0_0"/>
          <p:cNvSpPr txBox="1">
            <a:spLocks noGrp="1"/>
          </p:cNvSpPr>
          <p:nvPr>
            <p:ph type="title"/>
          </p:nvPr>
        </p:nvSpPr>
        <p:spPr>
          <a:xfrm>
            <a:off x="838200" y="365125"/>
            <a:ext cx="10515600" cy="709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PCA plot</a:t>
            </a:r>
            <a:endParaRPr/>
          </a:p>
        </p:txBody>
      </p:sp>
      <p:pic>
        <p:nvPicPr>
          <p:cNvPr id="335" name="Google Shape;335;g2c7f2f6754b_0_0"/>
          <p:cNvPicPr preferRelativeResize="0"/>
          <p:nvPr/>
        </p:nvPicPr>
        <p:blipFill>
          <a:blip r:embed="rId3">
            <a:alphaModFix/>
          </a:blip>
          <a:stretch>
            <a:fillRect/>
          </a:stretch>
        </p:blipFill>
        <p:spPr>
          <a:xfrm>
            <a:off x="838200" y="1647900"/>
            <a:ext cx="6581850" cy="4483075"/>
          </a:xfrm>
          <a:prstGeom prst="rect">
            <a:avLst/>
          </a:prstGeom>
          <a:noFill/>
          <a:ln>
            <a:noFill/>
          </a:ln>
        </p:spPr>
      </p:pic>
      <p:sp>
        <p:nvSpPr>
          <p:cNvPr id="336" name="Google Shape;336;g2c7f2f6754b_0_0"/>
          <p:cNvSpPr txBox="1"/>
          <p:nvPr/>
        </p:nvSpPr>
        <p:spPr>
          <a:xfrm>
            <a:off x="8268675" y="1647900"/>
            <a:ext cx="3519300" cy="37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chemeClr val="dk1"/>
                </a:solidFill>
              </a:rPr>
              <a:t>Feature Vectors</a:t>
            </a:r>
            <a:endParaRPr sz="23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r>
              <a:rPr lang="en-US" sz="2300">
                <a:solidFill>
                  <a:schemeClr val="dk1"/>
                </a:solidFill>
              </a:rPr>
              <a:t>RGB (6)</a:t>
            </a:r>
            <a:endParaRPr sz="2300">
              <a:solidFill>
                <a:schemeClr val="dk1"/>
              </a:solidFill>
            </a:endParaRPr>
          </a:p>
          <a:p>
            <a:pPr marL="0" lvl="0" indent="0" algn="l" rtl="0">
              <a:spcBef>
                <a:spcPts val="0"/>
              </a:spcBef>
              <a:spcAft>
                <a:spcPts val="0"/>
              </a:spcAft>
              <a:buNone/>
            </a:pPr>
            <a:r>
              <a:rPr lang="en-US" sz="2300">
                <a:solidFill>
                  <a:schemeClr val="dk1"/>
                </a:solidFill>
              </a:rPr>
              <a:t>HSV (60)</a:t>
            </a:r>
            <a:endParaRPr sz="2300">
              <a:solidFill>
                <a:schemeClr val="dk1"/>
              </a:solidFill>
            </a:endParaRPr>
          </a:p>
          <a:p>
            <a:pPr marL="0" lvl="0" indent="0" algn="l" rtl="0">
              <a:spcBef>
                <a:spcPts val="0"/>
              </a:spcBef>
              <a:spcAft>
                <a:spcPts val="0"/>
              </a:spcAft>
              <a:buNone/>
            </a:pPr>
            <a:r>
              <a:rPr lang="en-US" sz="2300">
                <a:solidFill>
                  <a:schemeClr val="dk1"/>
                </a:solidFill>
              </a:rPr>
              <a:t>HOG (1296)</a:t>
            </a:r>
            <a:endParaRPr sz="2300">
              <a:solidFill>
                <a:schemeClr val="dk1"/>
              </a:solidFill>
            </a:endParaRPr>
          </a:p>
          <a:p>
            <a:pPr marL="0" lvl="0" indent="0" algn="l" rtl="0">
              <a:spcBef>
                <a:spcPts val="0"/>
              </a:spcBef>
              <a:spcAft>
                <a:spcPts val="0"/>
              </a:spcAft>
              <a:buNone/>
            </a:pPr>
            <a:r>
              <a:rPr lang="en-US" sz="2300">
                <a:solidFill>
                  <a:schemeClr val="dk1"/>
                </a:solidFill>
              </a:rPr>
              <a:t>GLCM (25)</a:t>
            </a:r>
            <a:endParaRPr sz="2300">
              <a:solidFill>
                <a:schemeClr val="dk1"/>
              </a:solidFill>
            </a:endParaRPr>
          </a:p>
          <a:p>
            <a:pPr marL="0" lvl="0" indent="0" algn="l" rtl="0">
              <a:spcBef>
                <a:spcPts val="0"/>
              </a:spcBef>
              <a:spcAft>
                <a:spcPts val="0"/>
              </a:spcAft>
              <a:buNone/>
            </a:pPr>
            <a:r>
              <a:rPr lang="en-US" sz="2300">
                <a:solidFill>
                  <a:schemeClr val="dk1"/>
                </a:solidFill>
              </a:rPr>
              <a:t>FFT (25)</a:t>
            </a:r>
            <a:endParaRPr sz="2300">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US" sz="2300">
                <a:solidFill>
                  <a:schemeClr val="dk1"/>
                </a:solidFill>
              </a:rPr>
              <a:t>Pending:</a:t>
            </a:r>
            <a:endParaRPr sz="2300">
              <a:solidFill>
                <a:schemeClr val="dk1"/>
              </a:solidFill>
            </a:endParaRPr>
          </a:p>
          <a:p>
            <a:pPr marL="0" lvl="0" indent="0" algn="l" rtl="0">
              <a:spcBef>
                <a:spcPts val="0"/>
              </a:spcBef>
              <a:spcAft>
                <a:spcPts val="0"/>
              </a:spcAft>
              <a:buNone/>
            </a:pPr>
            <a:r>
              <a:rPr lang="en-US" sz="2300">
                <a:solidFill>
                  <a:schemeClr val="dk1"/>
                </a:solidFill>
              </a:rPr>
              <a:t>SIFT</a:t>
            </a:r>
            <a:endParaRPr sz="23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g2cb2b60a181_0_0"/>
          <p:cNvSpPr txBox="1">
            <a:spLocks noGrp="1"/>
          </p:cNvSpPr>
          <p:nvPr>
            <p:ph type="title"/>
          </p:nvPr>
        </p:nvSpPr>
        <p:spPr>
          <a:xfrm>
            <a:off x="838200" y="365125"/>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PCA, tSNE with FreqSpectrum vectors</a:t>
            </a:r>
            <a:endParaRPr/>
          </a:p>
        </p:txBody>
      </p:sp>
      <p:sp>
        <p:nvSpPr>
          <p:cNvPr id="342" name="Google Shape;342;g2cb2b60a181_0_0"/>
          <p:cNvSpPr txBox="1"/>
          <p:nvPr/>
        </p:nvSpPr>
        <p:spPr>
          <a:xfrm>
            <a:off x="6254575" y="6157738"/>
            <a:ext cx="43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Time taken for feature extraction: 0:00:42.996688</a:t>
            </a:r>
            <a:endParaRPr/>
          </a:p>
        </p:txBody>
      </p:sp>
      <p:pic>
        <p:nvPicPr>
          <p:cNvPr id="343" name="Google Shape;343;g2cb2b60a181_0_0"/>
          <p:cNvPicPr preferRelativeResize="0"/>
          <p:nvPr/>
        </p:nvPicPr>
        <p:blipFill>
          <a:blip r:embed="rId3">
            <a:alphaModFix/>
          </a:blip>
          <a:stretch>
            <a:fillRect/>
          </a:stretch>
        </p:blipFill>
        <p:spPr>
          <a:xfrm>
            <a:off x="204450" y="1290500"/>
            <a:ext cx="4362450" cy="2990850"/>
          </a:xfrm>
          <a:prstGeom prst="rect">
            <a:avLst/>
          </a:prstGeom>
          <a:noFill/>
          <a:ln>
            <a:noFill/>
          </a:ln>
        </p:spPr>
      </p:pic>
      <p:pic>
        <p:nvPicPr>
          <p:cNvPr id="344" name="Google Shape;344;g2cb2b60a181_0_0"/>
          <p:cNvPicPr preferRelativeResize="0"/>
          <p:nvPr/>
        </p:nvPicPr>
        <p:blipFill>
          <a:blip r:embed="rId4">
            <a:alphaModFix/>
          </a:blip>
          <a:stretch>
            <a:fillRect/>
          </a:stretch>
        </p:blipFill>
        <p:spPr>
          <a:xfrm>
            <a:off x="5568325" y="1290500"/>
            <a:ext cx="5735101" cy="4699674"/>
          </a:xfrm>
          <a:prstGeom prst="rect">
            <a:avLst/>
          </a:prstGeom>
          <a:noFill/>
          <a:ln>
            <a:noFill/>
          </a:ln>
        </p:spPr>
      </p:pic>
      <p:sp>
        <p:nvSpPr>
          <p:cNvPr id="345" name="Google Shape;345;g2cb2b60a181_0_0"/>
          <p:cNvSpPr txBox="1"/>
          <p:nvPr/>
        </p:nvSpPr>
        <p:spPr>
          <a:xfrm>
            <a:off x="94075" y="5476800"/>
            <a:ext cx="4995900" cy="13698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t>Random Forest Classifier:</a:t>
            </a:r>
            <a:endParaRPr sz="1100"/>
          </a:p>
          <a:p>
            <a:pPr marL="0" lvl="0" indent="0" algn="l" rtl="0">
              <a:spcBef>
                <a:spcPts val="0"/>
              </a:spcBef>
              <a:spcAft>
                <a:spcPts val="0"/>
              </a:spcAft>
              <a:buNone/>
            </a:pPr>
            <a:r>
              <a:rPr lang="en-US" sz="1100"/>
              <a:t>Train Accuracy: 1.0</a:t>
            </a:r>
            <a:endParaRPr sz="1100"/>
          </a:p>
          <a:p>
            <a:pPr marL="0" lvl="0" indent="0" algn="l" rtl="0">
              <a:spcBef>
                <a:spcPts val="0"/>
              </a:spcBef>
              <a:spcAft>
                <a:spcPts val="0"/>
              </a:spcAft>
              <a:buNone/>
            </a:pPr>
            <a:r>
              <a:rPr lang="en-US" sz="1100"/>
              <a:t>Validation Accuracy: 0.8549093183239524</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Support Vector Machine:</a:t>
            </a:r>
            <a:endParaRPr sz="1100"/>
          </a:p>
          <a:p>
            <a:pPr marL="0" lvl="0" indent="0" algn="l" rtl="0">
              <a:spcBef>
                <a:spcPts val="0"/>
              </a:spcBef>
              <a:spcAft>
                <a:spcPts val="0"/>
              </a:spcAft>
              <a:buNone/>
            </a:pPr>
            <a:r>
              <a:rPr lang="en-US" sz="1100"/>
              <a:t>Train Accuracy: 0.9124817670347989</a:t>
            </a:r>
            <a:endParaRPr sz="1100"/>
          </a:p>
          <a:p>
            <a:pPr marL="0" lvl="0" indent="0" algn="l" rtl="0">
              <a:spcBef>
                <a:spcPts val="0"/>
              </a:spcBef>
              <a:spcAft>
                <a:spcPts val="0"/>
              </a:spcAft>
              <a:buNone/>
            </a:pPr>
            <a:r>
              <a:rPr lang="en-US" sz="1100"/>
              <a:t>Validation Accuracy: 0.8749218261413383</a:t>
            </a:r>
            <a:endParaRPr sz="1100"/>
          </a:p>
        </p:txBody>
      </p:sp>
      <p:sp>
        <p:nvSpPr>
          <p:cNvPr id="346" name="Google Shape;346;g2cb2b60a181_0_0"/>
          <p:cNvSpPr txBox="1"/>
          <p:nvPr/>
        </p:nvSpPr>
        <p:spPr>
          <a:xfrm>
            <a:off x="94075" y="4324975"/>
            <a:ext cx="4995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Best parameters for Random Forest Classifier: {'max_depth': None, 'n_estimators': 100}</a:t>
            </a:r>
            <a:endParaRPr sz="1200"/>
          </a:p>
          <a:p>
            <a:pPr marL="0" lvl="0" indent="0" algn="l" rtl="0">
              <a:spcBef>
                <a:spcPts val="0"/>
              </a:spcBef>
              <a:spcAft>
                <a:spcPts val="0"/>
              </a:spcAft>
              <a:buNone/>
            </a:pPr>
            <a:r>
              <a:rPr lang="en-US" sz="1200"/>
              <a:t>Training time for Random Forest Classifier: 0:01:07.164655</a:t>
            </a:r>
            <a:endParaRPr sz="1200"/>
          </a:p>
          <a:p>
            <a:pPr marL="0" lvl="0" indent="0" algn="l" rtl="0">
              <a:spcBef>
                <a:spcPts val="0"/>
              </a:spcBef>
              <a:spcAft>
                <a:spcPts val="0"/>
              </a:spcAft>
              <a:buNone/>
            </a:pPr>
            <a:r>
              <a:rPr lang="en-US" sz="1200"/>
              <a:t>Best parameters for Support Vector Machine: {'C': 10, 'kernel': 'rbf'}</a:t>
            </a:r>
            <a:endParaRPr sz="1200"/>
          </a:p>
          <a:p>
            <a:pPr marL="0" lvl="0" indent="0" algn="l" rtl="0">
              <a:spcBef>
                <a:spcPts val="0"/>
              </a:spcBef>
              <a:spcAft>
                <a:spcPts val="0"/>
              </a:spcAft>
              <a:buNone/>
            </a:pPr>
            <a:r>
              <a:rPr lang="en-US" sz="1200"/>
              <a:t>Training time for Support Vector Machine: 0:00:09.667977</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g2cb2b60a181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t>Confusion Matrix with FreqSpectrum vectors</a:t>
            </a:r>
            <a:endParaRPr sz="3900"/>
          </a:p>
        </p:txBody>
      </p:sp>
      <p:pic>
        <p:nvPicPr>
          <p:cNvPr id="352" name="Google Shape;352;g2cb2b60a181_0_6"/>
          <p:cNvPicPr preferRelativeResize="0"/>
          <p:nvPr/>
        </p:nvPicPr>
        <p:blipFill>
          <a:blip r:embed="rId3">
            <a:alphaModFix/>
          </a:blip>
          <a:stretch>
            <a:fillRect/>
          </a:stretch>
        </p:blipFill>
        <p:spPr>
          <a:xfrm>
            <a:off x="162986" y="1554250"/>
            <a:ext cx="6005289" cy="5167174"/>
          </a:xfrm>
          <a:prstGeom prst="rect">
            <a:avLst/>
          </a:prstGeom>
          <a:noFill/>
          <a:ln>
            <a:noFill/>
          </a:ln>
        </p:spPr>
      </p:pic>
      <p:pic>
        <p:nvPicPr>
          <p:cNvPr id="353" name="Google Shape;353;g2cb2b60a181_0_6"/>
          <p:cNvPicPr preferRelativeResize="0"/>
          <p:nvPr/>
        </p:nvPicPr>
        <p:blipFill>
          <a:blip r:embed="rId4">
            <a:alphaModFix/>
          </a:blip>
          <a:stretch>
            <a:fillRect/>
          </a:stretch>
        </p:blipFill>
        <p:spPr>
          <a:xfrm>
            <a:off x="6168275" y="1690825"/>
            <a:ext cx="6005300" cy="516718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358" name="Google Shape;358;g2cb2b60a181_0_18"/>
          <p:cNvSpPr txBox="1">
            <a:spLocks noGrp="1"/>
          </p:cNvSpPr>
          <p:nvPr>
            <p:ph type="title"/>
          </p:nvPr>
        </p:nvSpPr>
        <p:spPr>
          <a:xfrm>
            <a:off x="653800" y="92675"/>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PCA, tSNE with SIFT vectors</a:t>
            </a:r>
            <a:endParaRPr/>
          </a:p>
        </p:txBody>
      </p:sp>
      <p:sp>
        <p:nvSpPr>
          <p:cNvPr id="359" name="Google Shape;359;g2cb2b60a181_0_18"/>
          <p:cNvSpPr txBox="1"/>
          <p:nvPr/>
        </p:nvSpPr>
        <p:spPr>
          <a:xfrm>
            <a:off x="5935000" y="6159300"/>
            <a:ext cx="4081200" cy="5463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Time taken for feature extraction: 0:25:43.613395</a:t>
            </a:r>
            <a:endParaRPr>
              <a:solidFill>
                <a:schemeClr val="dk1"/>
              </a:solidFill>
            </a:endParaRPr>
          </a:p>
        </p:txBody>
      </p:sp>
      <p:sp>
        <p:nvSpPr>
          <p:cNvPr id="360" name="Google Shape;360;g2cb2b60a181_0_18"/>
          <p:cNvSpPr txBox="1"/>
          <p:nvPr/>
        </p:nvSpPr>
        <p:spPr>
          <a:xfrm>
            <a:off x="258600" y="5234550"/>
            <a:ext cx="4602000" cy="14718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rPr>
              <a:t>Random Forest Classifier:</a:t>
            </a:r>
            <a:endParaRPr sz="1200">
              <a:solidFill>
                <a:schemeClr val="dk1"/>
              </a:solidFill>
            </a:endParaRPr>
          </a:p>
          <a:p>
            <a:pPr marL="0" lvl="0" indent="0" algn="l" rtl="0">
              <a:spcBef>
                <a:spcPts val="0"/>
              </a:spcBef>
              <a:spcAft>
                <a:spcPts val="0"/>
              </a:spcAft>
              <a:buNone/>
            </a:pPr>
            <a:r>
              <a:rPr lang="en-US" sz="1200">
                <a:solidFill>
                  <a:schemeClr val="dk1"/>
                </a:solidFill>
              </a:rPr>
              <a:t>Train Accuracy: 0.9981246092936028</a:t>
            </a:r>
            <a:endParaRPr sz="1200">
              <a:solidFill>
                <a:schemeClr val="dk1"/>
              </a:solidFill>
            </a:endParaRPr>
          </a:p>
          <a:p>
            <a:pPr marL="0" lvl="0" indent="0" algn="l" rtl="0">
              <a:spcBef>
                <a:spcPts val="0"/>
              </a:spcBef>
              <a:spcAft>
                <a:spcPts val="0"/>
              </a:spcAft>
              <a:buNone/>
            </a:pPr>
            <a:r>
              <a:rPr lang="en-US" sz="1200">
                <a:solidFill>
                  <a:schemeClr val="dk1"/>
                </a:solidFill>
              </a:rPr>
              <a:t>Validation Accuracy: 0.32020012507817386</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US" sz="1200">
                <a:solidFill>
                  <a:schemeClr val="dk1"/>
                </a:solidFill>
              </a:rPr>
              <a:t>Support Vector Machine:</a:t>
            </a:r>
            <a:endParaRPr sz="1200">
              <a:solidFill>
                <a:schemeClr val="dk1"/>
              </a:solidFill>
            </a:endParaRPr>
          </a:p>
          <a:p>
            <a:pPr marL="0" lvl="0" indent="0" algn="l" rtl="0">
              <a:spcBef>
                <a:spcPts val="0"/>
              </a:spcBef>
              <a:spcAft>
                <a:spcPts val="0"/>
              </a:spcAft>
              <a:buNone/>
            </a:pPr>
            <a:r>
              <a:rPr lang="en-US" sz="1200">
                <a:solidFill>
                  <a:schemeClr val="dk1"/>
                </a:solidFill>
              </a:rPr>
              <a:t>Train Accuracy: 0.8437174411335695</a:t>
            </a:r>
            <a:endParaRPr sz="1200">
              <a:solidFill>
                <a:schemeClr val="dk1"/>
              </a:solidFill>
            </a:endParaRPr>
          </a:p>
          <a:p>
            <a:pPr marL="0" lvl="0" indent="0" algn="l" rtl="0">
              <a:spcBef>
                <a:spcPts val="0"/>
              </a:spcBef>
              <a:spcAft>
                <a:spcPts val="0"/>
              </a:spcAft>
              <a:buNone/>
            </a:pPr>
            <a:r>
              <a:rPr lang="en-US" sz="1200">
                <a:solidFill>
                  <a:schemeClr val="dk1"/>
                </a:solidFill>
              </a:rPr>
              <a:t>Validation Accuracy: 0.3595997498436523</a:t>
            </a:r>
            <a:endParaRPr sz="1200">
              <a:solidFill>
                <a:schemeClr val="dk1"/>
              </a:solidFill>
            </a:endParaRPr>
          </a:p>
        </p:txBody>
      </p:sp>
      <p:sp>
        <p:nvSpPr>
          <p:cNvPr id="361" name="Google Shape;361;g2cb2b60a181_0_18"/>
          <p:cNvSpPr txBox="1"/>
          <p:nvPr/>
        </p:nvSpPr>
        <p:spPr>
          <a:xfrm>
            <a:off x="258600" y="3944900"/>
            <a:ext cx="4995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Best parameters for Random Forest Classifier: {'max_depth': 20, 'n_estimators': 300}</a:t>
            </a:r>
            <a:endParaRPr sz="1200"/>
          </a:p>
          <a:p>
            <a:pPr marL="0" lvl="0" indent="0" algn="l" rtl="0">
              <a:spcBef>
                <a:spcPts val="0"/>
              </a:spcBef>
              <a:spcAft>
                <a:spcPts val="0"/>
              </a:spcAft>
              <a:buNone/>
            </a:pPr>
            <a:r>
              <a:rPr lang="en-US" sz="1200"/>
              <a:t>Training time for Random Forest Classifier: 0:01:06.800111</a:t>
            </a:r>
            <a:endParaRPr sz="1200"/>
          </a:p>
          <a:p>
            <a:pPr marL="0" lvl="0" indent="0" algn="l" rtl="0">
              <a:spcBef>
                <a:spcPts val="0"/>
              </a:spcBef>
              <a:spcAft>
                <a:spcPts val="0"/>
              </a:spcAft>
              <a:buNone/>
            </a:pPr>
            <a:r>
              <a:rPr lang="en-US" sz="1200"/>
              <a:t>Best parameters for Support Vector Machine: {'C': 10, 'kernel': 'rbf'}</a:t>
            </a:r>
            <a:endParaRPr sz="1200"/>
          </a:p>
          <a:p>
            <a:pPr marL="0" lvl="0" indent="0" algn="l" rtl="0">
              <a:spcBef>
                <a:spcPts val="0"/>
              </a:spcBef>
              <a:spcAft>
                <a:spcPts val="0"/>
              </a:spcAft>
              <a:buNone/>
            </a:pPr>
            <a:r>
              <a:rPr lang="en-US" sz="1200"/>
              <a:t>Training time for Support Vector Machine: 0:00:08.553979</a:t>
            </a:r>
            <a:endParaRPr sz="1200"/>
          </a:p>
        </p:txBody>
      </p:sp>
      <p:pic>
        <p:nvPicPr>
          <p:cNvPr id="362" name="Google Shape;362;g2cb2b60a181_0_18"/>
          <p:cNvPicPr preferRelativeResize="0"/>
          <p:nvPr/>
        </p:nvPicPr>
        <p:blipFill>
          <a:blip r:embed="rId3">
            <a:alphaModFix/>
          </a:blip>
          <a:stretch>
            <a:fillRect/>
          </a:stretch>
        </p:blipFill>
        <p:spPr>
          <a:xfrm>
            <a:off x="152400" y="1002875"/>
            <a:ext cx="4068943" cy="2789625"/>
          </a:xfrm>
          <a:prstGeom prst="rect">
            <a:avLst/>
          </a:prstGeom>
          <a:noFill/>
          <a:ln>
            <a:noFill/>
          </a:ln>
        </p:spPr>
      </p:pic>
      <p:pic>
        <p:nvPicPr>
          <p:cNvPr id="363" name="Google Shape;363;g2cb2b60a181_0_18"/>
          <p:cNvPicPr preferRelativeResize="0"/>
          <p:nvPr/>
        </p:nvPicPr>
        <p:blipFill>
          <a:blip r:embed="rId4">
            <a:alphaModFix/>
          </a:blip>
          <a:stretch>
            <a:fillRect/>
          </a:stretch>
        </p:blipFill>
        <p:spPr>
          <a:xfrm>
            <a:off x="5406900" y="1002875"/>
            <a:ext cx="6292462" cy="5156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67"/>
        <p:cNvGrpSpPr/>
        <p:nvPr/>
      </p:nvGrpSpPr>
      <p:grpSpPr>
        <a:xfrm>
          <a:off x="0" y="0"/>
          <a:ext cx="0" cy="0"/>
          <a:chOff x="0" y="0"/>
          <a:chExt cx="0" cy="0"/>
        </a:xfrm>
      </p:grpSpPr>
      <p:sp>
        <p:nvSpPr>
          <p:cNvPr id="368" name="Google Shape;368;g2cb2b60a181_0_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Confusion Matrix with SIFT vectors</a:t>
            </a:r>
            <a:endParaRPr/>
          </a:p>
        </p:txBody>
      </p:sp>
      <p:pic>
        <p:nvPicPr>
          <p:cNvPr id="369" name="Google Shape;369;g2cb2b60a181_0_25"/>
          <p:cNvPicPr preferRelativeResize="0"/>
          <p:nvPr/>
        </p:nvPicPr>
        <p:blipFill>
          <a:blip r:embed="rId3">
            <a:alphaModFix/>
          </a:blip>
          <a:stretch>
            <a:fillRect/>
          </a:stretch>
        </p:blipFill>
        <p:spPr>
          <a:xfrm>
            <a:off x="137225" y="1728975"/>
            <a:ext cx="5916625" cy="5090875"/>
          </a:xfrm>
          <a:prstGeom prst="rect">
            <a:avLst/>
          </a:prstGeom>
          <a:noFill/>
          <a:ln>
            <a:noFill/>
          </a:ln>
        </p:spPr>
      </p:pic>
      <p:pic>
        <p:nvPicPr>
          <p:cNvPr id="370" name="Google Shape;370;g2cb2b60a181_0_25"/>
          <p:cNvPicPr preferRelativeResize="0"/>
          <p:nvPr/>
        </p:nvPicPr>
        <p:blipFill>
          <a:blip r:embed="rId4">
            <a:alphaModFix/>
          </a:blip>
          <a:stretch>
            <a:fillRect/>
          </a:stretch>
        </p:blipFill>
        <p:spPr>
          <a:xfrm>
            <a:off x="6259304" y="1690825"/>
            <a:ext cx="5651054" cy="4862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sp>
        <p:nvSpPr>
          <p:cNvPr id="375" name="Google Shape;375;g2cb2b60a181_0_42"/>
          <p:cNvSpPr txBox="1">
            <a:spLocks noGrp="1"/>
          </p:cNvSpPr>
          <p:nvPr>
            <p:ph type="title"/>
          </p:nvPr>
        </p:nvSpPr>
        <p:spPr>
          <a:xfrm>
            <a:off x="460000" y="256575"/>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PCA, tSNE with GLCM vectors</a:t>
            </a:r>
            <a:endParaRPr/>
          </a:p>
        </p:txBody>
      </p:sp>
      <p:sp>
        <p:nvSpPr>
          <p:cNvPr id="376" name="Google Shape;376;g2cb2b60a181_0_42"/>
          <p:cNvSpPr txBox="1"/>
          <p:nvPr/>
        </p:nvSpPr>
        <p:spPr>
          <a:xfrm>
            <a:off x="6314913" y="6312025"/>
            <a:ext cx="4475100" cy="4002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Time taken for feature extraction: 0:02:20.250168</a:t>
            </a:r>
            <a:endParaRPr/>
          </a:p>
        </p:txBody>
      </p:sp>
      <p:sp>
        <p:nvSpPr>
          <p:cNvPr id="377" name="Google Shape;377;g2cb2b60a181_0_42"/>
          <p:cNvSpPr txBox="1"/>
          <p:nvPr/>
        </p:nvSpPr>
        <p:spPr>
          <a:xfrm>
            <a:off x="251300" y="5419225"/>
            <a:ext cx="4581300" cy="14775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Random Forest Classifier:</a:t>
            </a:r>
            <a:endParaRPr sz="1200"/>
          </a:p>
          <a:p>
            <a:pPr marL="0" lvl="0" indent="0" algn="l" rtl="0">
              <a:spcBef>
                <a:spcPts val="0"/>
              </a:spcBef>
              <a:spcAft>
                <a:spcPts val="0"/>
              </a:spcAft>
              <a:buNone/>
            </a:pPr>
            <a:r>
              <a:rPr lang="en-US" sz="1200"/>
              <a:t>Train Accuracy: 1.0</a:t>
            </a:r>
            <a:endParaRPr sz="1200"/>
          </a:p>
          <a:p>
            <a:pPr marL="0" lvl="0" indent="0" algn="l" rtl="0">
              <a:spcBef>
                <a:spcPts val="0"/>
              </a:spcBef>
              <a:spcAft>
                <a:spcPts val="0"/>
              </a:spcAft>
              <a:buNone/>
            </a:pPr>
            <a:r>
              <a:rPr lang="en-US" sz="1200"/>
              <a:t>Validation Accuracy: 0.8855534709193246</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Support Vector Machine:</a:t>
            </a:r>
            <a:endParaRPr sz="1200"/>
          </a:p>
          <a:p>
            <a:pPr marL="0" lvl="0" indent="0" algn="l" rtl="0">
              <a:spcBef>
                <a:spcPts val="0"/>
              </a:spcBef>
              <a:spcAft>
                <a:spcPts val="0"/>
              </a:spcAft>
              <a:buNone/>
            </a:pPr>
            <a:r>
              <a:rPr lang="en-US" sz="1200"/>
              <a:t>Train Accuracy: 0.8887268180871015</a:t>
            </a:r>
            <a:endParaRPr sz="1200"/>
          </a:p>
          <a:p>
            <a:pPr marL="0" lvl="0" indent="0" algn="l" rtl="0">
              <a:spcBef>
                <a:spcPts val="0"/>
              </a:spcBef>
              <a:spcAft>
                <a:spcPts val="0"/>
              </a:spcAft>
              <a:buNone/>
            </a:pPr>
            <a:r>
              <a:rPr lang="en-US" sz="1200"/>
              <a:t>Validation Accuracy: 0.8824265165728581</a:t>
            </a:r>
            <a:endParaRPr sz="1200"/>
          </a:p>
        </p:txBody>
      </p:sp>
      <p:pic>
        <p:nvPicPr>
          <p:cNvPr id="378" name="Google Shape;378;g2cb2b60a181_0_42"/>
          <p:cNvPicPr preferRelativeResize="0"/>
          <p:nvPr/>
        </p:nvPicPr>
        <p:blipFill>
          <a:blip r:embed="rId3">
            <a:alphaModFix/>
          </a:blip>
          <a:stretch>
            <a:fillRect/>
          </a:stretch>
        </p:blipFill>
        <p:spPr>
          <a:xfrm>
            <a:off x="152400" y="1166775"/>
            <a:ext cx="5047587" cy="2908151"/>
          </a:xfrm>
          <a:prstGeom prst="rect">
            <a:avLst/>
          </a:prstGeom>
          <a:noFill/>
          <a:ln>
            <a:noFill/>
          </a:ln>
        </p:spPr>
      </p:pic>
      <p:pic>
        <p:nvPicPr>
          <p:cNvPr id="379" name="Google Shape;379;g2cb2b60a181_0_42"/>
          <p:cNvPicPr preferRelativeResize="0"/>
          <p:nvPr/>
        </p:nvPicPr>
        <p:blipFill>
          <a:blip r:embed="rId4">
            <a:alphaModFix/>
          </a:blip>
          <a:stretch>
            <a:fillRect/>
          </a:stretch>
        </p:blipFill>
        <p:spPr>
          <a:xfrm>
            <a:off x="5824687" y="1250825"/>
            <a:ext cx="5990280" cy="4908799"/>
          </a:xfrm>
          <a:prstGeom prst="rect">
            <a:avLst/>
          </a:prstGeom>
          <a:noFill/>
          <a:ln>
            <a:noFill/>
          </a:ln>
        </p:spPr>
      </p:pic>
      <p:sp>
        <p:nvSpPr>
          <p:cNvPr id="380" name="Google Shape;380;g2cb2b60a181_0_42"/>
          <p:cNvSpPr txBox="1"/>
          <p:nvPr/>
        </p:nvSpPr>
        <p:spPr>
          <a:xfrm>
            <a:off x="251299" y="4137750"/>
            <a:ext cx="4581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rPr>
              <a:t>Best parameters for Random Forest Classifier: {'max_depth': None, 'n_estimators': 100}</a:t>
            </a:r>
            <a:endParaRPr sz="1200">
              <a:solidFill>
                <a:schemeClr val="dk1"/>
              </a:solidFill>
            </a:endParaRPr>
          </a:p>
          <a:p>
            <a:pPr marL="0" lvl="0" indent="0" algn="l" rtl="0">
              <a:spcBef>
                <a:spcPts val="0"/>
              </a:spcBef>
              <a:spcAft>
                <a:spcPts val="0"/>
              </a:spcAft>
              <a:buNone/>
            </a:pPr>
            <a:r>
              <a:rPr lang="en-US" sz="1200">
                <a:solidFill>
                  <a:schemeClr val="dk1"/>
                </a:solidFill>
              </a:rPr>
              <a:t>Training time for Random Forest Classifier: 0:00:40.109018</a:t>
            </a:r>
            <a:endParaRPr sz="1200">
              <a:solidFill>
                <a:schemeClr val="dk1"/>
              </a:solidFill>
            </a:endParaRPr>
          </a:p>
          <a:p>
            <a:pPr marL="0" lvl="0" indent="0" algn="l" rtl="0">
              <a:spcBef>
                <a:spcPts val="0"/>
              </a:spcBef>
              <a:spcAft>
                <a:spcPts val="0"/>
              </a:spcAft>
              <a:buNone/>
            </a:pPr>
            <a:r>
              <a:rPr lang="en-US" sz="1200">
                <a:solidFill>
                  <a:schemeClr val="dk1"/>
                </a:solidFill>
              </a:rPr>
              <a:t>Best parameters for Support Vector Machine: {'C': 10, 'kernel': 'rbf'}</a:t>
            </a:r>
            <a:endParaRPr sz="1200">
              <a:solidFill>
                <a:schemeClr val="dk1"/>
              </a:solidFill>
            </a:endParaRPr>
          </a:p>
          <a:p>
            <a:pPr marL="0" lvl="0" indent="0" algn="l" rtl="0">
              <a:spcBef>
                <a:spcPts val="0"/>
              </a:spcBef>
              <a:spcAft>
                <a:spcPts val="0"/>
              </a:spcAft>
              <a:buClr>
                <a:schemeClr val="dk1"/>
              </a:buClr>
              <a:buSzPts val="1100"/>
              <a:buFont typeface="Arial"/>
              <a:buNone/>
            </a:pPr>
            <a:r>
              <a:rPr lang="en-US" sz="1200">
                <a:solidFill>
                  <a:schemeClr val="dk1"/>
                </a:solidFill>
              </a:rPr>
              <a:t>Training time for Support Vector Machine: 0:00:06.930776</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g2cb2b60a181_0_50"/>
          <p:cNvSpPr txBox="1">
            <a:spLocks noGrp="1"/>
          </p:cNvSpPr>
          <p:nvPr>
            <p:ph type="title"/>
          </p:nvPr>
        </p:nvSpPr>
        <p:spPr>
          <a:xfrm>
            <a:off x="838200" y="1690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Confusion Matrix with GLCM vectors</a:t>
            </a:r>
            <a:endParaRPr/>
          </a:p>
        </p:txBody>
      </p:sp>
      <p:pic>
        <p:nvPicPr>
          <p:cNvPr id="386" name="Google Shape;386;g2cb2b60a181_0_50"/>
          <p:cNvPicPr preferRelativeResize="0"/>
          <p:nvPr/>
        </p:nvPicPr>
        <p:blipFill>
          <a:blip r:embed="rId3">
            <a:alphaModFix/>
          </a:blip>
          <a:stretch>
            <a:fillRect/>
          </a:stretch>
        </p:blipFill>
        <p:spPr>
          <a:xfrm>
            <a:off x="154650" y="1690834"/>
            <a:ext cx="5744324" cy="4942650"/>
          </a:xfrm>
          <a:prstGeom prst="rect">
            <a:avLst/>
          </a:prstGeom>
          <a:noFill/>
          <a:ln>
            <a:noFill/>
          </a:ln>
        </p:spPr>
      </p:pic>
      <p:pic>
        <p:nvPicPr>
          <p:cNvPr id="387" name="Google Shape;387;g2cb2b60a181_0_50"/>
          <p:cNvPicPr preferRelativeResize="0"/>
          <p:nvPr/>
        </p:nvPicPr>
        <p:blipFill>
          <a:blip r:embed="rId4">
            <a:alphaModFix/>
          </a:blip>
          <a:stretch>
            <a:fillRect/>
          </a:stretch>
        </p:blipFill>
        <p:spPr>
          <a:xfrm>
            <a:off x="6303499" y="1690825"/>
            <a:ext cx="5651054" cy="4862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g2cb2b60a181_0_66"/>
          <p:cNvSpPr txBox="1">
            <a:spLocks noGrp="1"/>
          </p:cNvSpPr>
          <p:nvPr>
            <p:ph type="title"/>
          </p:nvPr>
        </p:nvSpPr>
        <p:spPr>
          <a:xfrm>
            <a:off x="516050" y="167350"/>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PCA, tSNE with HOG vectors</a:t>
            </a:r>
            <a:endParaRPr/>
          </a:p>
        </p:txBody>
      </p:sp>
      <p:sp>
        <p:nvSpPr>
          <p:cNvPr id="393" name="Google Shape;393;g2cb2b60a181_0_66"/>
          <p:cNvSpPr txBox="1"/>
          <p:nvPr/>
        </p:nvSpPr>
        <p:spPr>
          <a:xfrm>
            <a:off x="5749500" y="6355425"/>
            <a:ext cx="4475100" cy="4002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TTime taken for feature extraction: 0:00:37.142503</a:t>
            </a:r>
            <a:endParaRPr/>
          </a:p>
        </p:txBody>
      </p:sp>
      <p:sp>
        <p:nvSpPr>
          <p:cNvPr id="394" name="Google Shape;394;g2cb2b60a181_0_66"/>
          <p:cNvSpPr txBox="1"/>
          <p:nvPr/>
        </p:nvSpPr>
        <p:spPr>
          <a:xfrm>
            <a:off x="152400" y="5380500"/>
            <a:ext cx="4581300" cy="14775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Random Forest Classifier:</a:t>
            </a:r>
            <a:endParaRPr sz="1200"/>
          </a:p>
          <a:p>
            <a:pPr marL="0" lvl="0" indent="0" algn="l" rtl="0">
              <a:spcBef>
                <a:spcPts val="0"/>
              </a:spcBef>
              <a:spcAft>
                <a:spcPts val="0"/>
              </a:spcAft>
              <a:buNone/>
            </a:pPr>
            <a:r>
              <a:rPr lang="en-US" sz="1200"/>
              <a:t>Train Accuracy: 1.0</a:t>
            </a:r>
            <a:endParaRPr sz="1200"/>
          </a:p>
          <a:p>
            <a:pPr marL="0" lvl="0" indent="0" algn="l" rtl="0">
              <a:spcBef>
                <a:spcPts val="0"/>
              </a:spcBef>
              <a:spcAft>
                <a:spcPts val="0"/>
              </a:spcAft>
              <a:buNone/>
            </a:pPr>
            <a:r>
              <a:rPr lang="en-US" sz="1200"/>
              <a:t>Validation Accuracy: 0.8624140087554721</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Support Vector Machine:</a:t>
            </a:r>
            <a:endParaRPr sz="1200"/>
          </a:p>
          <a:p>
            <a:pPr marL="0" lvl="0" indent="0" algn="l" rtl="0">
              <a:spcBef>
                <a:spcPts val="0"/>
              </a:spcBef>
              <a:spcAft>
                <a:spcPts val="0"/>
              </a:spcAft>
              <a:buNone/>
            </a:pPr>
            <a:r>
              <a:rPr lang="en-US" sz="1200"/>
              <a:t>Train Accuracy: 0.9881225255261513</a:t>
            </a:r>
            <a:endParaRPr sz="1200"/>
          </a:p>
          <a:p>
            <a:pPr marL="0" lvl="0" indent="0" algn="l" rtl="0">
              <a:spcBef>
                <a:spcPts val="0"/>
              </a:spcBef>
              <a:spcAft>
                <a:spcPts val="0"/>
              </a:spcAft>
              <a:buNone/>
            </a:pPr>
            <a:r>
              <a:rPr lang="en-US" sz="1200"/>
              <a:t>Validation Accuracy: 0.9199499687304565</a:t>
            </a:r>
            <a:endParaRPr sz="1200"/>
          </a:p>
        </p:txBody>
      </p:sp>
      <p:pic>
        <p:nvPicPr>
          <p:cNvPr id="395" name="Google Shape;395;g2cb2b60a181_0_66"/>
          <p:cNvPicPr preferRelativeResize="0"/>
          <p:nvPr/>
        </p:nvPicPr>
        <p:blipFill>
          <a:blip r:embed="rId3">
            <a:alphaModFix/>
          </a:blip>
          <a:stretch>
            <a:fillRect/>
          </a:stretch>
        </p:blipFill>
        <p:spPr>
          <a:xfrm>
            <a:off x="152400" y="1077550"/>
            <a:ext cx="4362450" cy="2990850"/>
          </a:xfrm>
          <a:prstGeom prst="rect">
            <a:avLst/>
          </a:prstGeom>
          <a:noFill/>
          <a:ln>
            <a:noFill/>
          </a:ln>
        </p:spPr>
      </p:pic>
      <p:pic>
        <p:nvPicPr>
          <p:cNvPr id="396" name="Google Shape;396;g2cb2b60a181_0_66"/>
          <p:cNvPicPr preferRelativeResize="0"/>
          <p:nvPr/>
        </p:nvPicPr>
        <p:blipFill>
          <a:blip r:embed="rId4">
            <a:alphaModFix/>
          </a:blip>
          <a:stretch>
            <a:fillRect/>
          </a:stretch>
        </p:blipFill>
        <p:spPr>
          <a:xfrm>
            <a:off x="5749500" y="1077550"/>
            <a:ext cx="6254693" cy="5125475"/>
          </a:xfrm>
          <a:prstGeom prst="rect">
            <a:avLst/>
          </a:prstGeom>
          <a:noFill/>
          <a:ln>
            <a:noFill/>
          </a:ln>
        </p:spPr>
      </p:pic>
      <p:sp>
        <p:nvSpPr>
          <p:cNvPr id="397" name="Google Shape;397;g2cb2b60a181_0_66"/>
          <p:cNvSpPr txBox="1"/>
          <p:nvPr/>
        </p:nvSpPr>
        <p:spPr>
          <a:xfrm>
            <a:off x="293299" y="4068400"/>
            <a:ext cx="4581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rPr>
              <a:t>Best parameters for Random Forest Classifier: {'max_depth': 20, 'n_estimators': 300}</a:t>
            </a:r>
            <a:endParaRPr sz="1200">
              <a:solidFill>
                <a:schemeClr val="dk1"/>
              </a:solidFill>
            </a:endParaRPr>
          </a:p>
          <a:p>
            <a:pPr marL="0" lvl="0" indent="0" algn="l" rtl="0">
              <a:spcBef>
                <a:spcPts val="0"/>
              </a:spcBef>
              <a:spcAft>
                <a:spcPts val="0"/>
              </a:spcAft>
              <a:buNone/>
            </a:pPr>
            <a:r>
              <a:rPr lang="en-US" sz="1200">
                <a:solidFill>
                  <a:schemeClr val="dk1"/>
                </a:solidFill>
              </a:rPr>
              <a:t>Training time for Random Forest Classifier: 0:05:57.542895</a:t>
            </a:r>
            <a:endParaRPr sz="1200">
              <a:solidFill>
                <a:schemeClr val="dk1"/>
              </a:solidFill>
            </a:endParaRPr>
          </a:p>
          <a:p>
            <a:pPr marL="0" lvl="0" indent="0" algn="l" rtl="0">
              <a:spcBef>
                <a:spcPts val="0"/>
              </a:spcBef>
              <a:spcAft>
                <a:spcPts val="0"/>
              </a:spcAft>
              <a:buNone/>
            </a:pPr>
            <a:r>
              <a:rPr lang="en-US" sz="1200">
                <a:solidFill>
                  <a:schemeClr val="dk1"/>
                </a:solidFill>
              </a:rPr>
              <a:t>Best parameters for Support Vector Machine: {'C': 10, 'kernel': 'rbf'}</a:t>
            </a:r>
            <a:endParaRPr sz="1200">
              <a:solidFill>
                <a:schemeClr val="dk1"/>
              </a:solidFill>
            </a:endParaRPr>
          </a:p>
          <a:p>
            <a:pPr marL="0" lvl="0" indent="0" algn="l" rtl="0">
              <a:spcBef>
                <a:spcPts val="0"/>
              </a:spcBef>
              <a:spcAft>
                <a:spcPts val="0"/>
              </a:spcAft>
              <a:buNone/>
            </a:pPr>
            <a:r>
              <a:rPr lang="en-US" sz="1200">
                <a:solidFill>
                  <a:schemeClr val="dk1"/>
                </a:solidFill>
              </a:rPr>
              <a:t>Training time for Support Vector Machine: 0:10:38.536004</a:t>
            </a:r>
            <a:endParaRPr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g2cb2b60a181_0_74"/>
          <p:cNvSpPr txBox="1">
            <a:spLocks noGrp="1"/>
          </p:cNvSpPr>
          <p:nvPr>
            <p:ph type="title"/>
          </p:nvPr>
        </p:nvSpPr>
        <p:spPr>
          <a:xfrm>
            <a:off x="838200" y="365125"/>
            <a:ext cx="10515600" cy="954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Confusion Matrix with HOG vectors</a:t>
            </a:r>
            <a:endParaRPr/>
          </a:p>
        </p:txBody>
      </p:sp>
      <p:pic>
        <p:nvPicPr>
          <p:cNvPr id="403" name="Google Shape;403;g2cb2b60a181_0_74"/>
          <p:cNvPicPr preferRelativeResize="0"/>
          <p:nvPr/>
        </p:nvPicPr>
        <p:blipFill>
          <a:blip r:embed="rId3">
            <a:alphaModFix/>
          </a:blip>
          <a:stretch>
            <a:fillRect/>
          </a:stretch>
        </p:blipFill>
        <p:spPr>
          <a:xfrm>
            <a:off x="152400" y="1472425"/>
            <a:ext cx="5908323" cy="5083739"/>
          </a:xfrm>
          <a:prstGeom prst="rect">
            <a:avLst/>
          </a:prstGeom>
          <a:noFill/>
          <a:ln>
            <a:noFill/>
          </a:ln>
        </p:spPr>
      </p:pic>
      <p:pic>
        <p:nvPicPr>
          <p:cNvPr id="404" name="Google Shape;404;g2cb2b60a181_0_74"/>
          <p:cNvPicPr preferRelativeResize="0"/>
          <p:nvPr/>
        </p:nvPicPr>
        <p:blipFill>
          <a:blip r:embed="rId4">
            <a:alphaModFix/>
          </a:blip>
          <a:stretch>
            <a:fillRect/>
          </a:stretch>
        </p:blipFill>
        <p:spPr>
          <a:xfrm>
            <a:off x="6213123" y="1472425"/>
            <a:ext cx="5826477" cy="501331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08"/>
        <p:cNvGrpSpPr/>
        <p:nvPr/>
      </p:nvGrpSpPr>
      <p:grpSpPr>
        <a:xfrm>
          <a:off x="0" y="0"/>
          <a:ext cx="0" cy="0"/>
          <a:chOff x="0" y="0"/>
          <a:chExt cx="0" cy="0"/>
        </a:xfrm>
      </p:grpSpPr>
      <p:sp>
        <p:nvSpPr>
          <p:cNvPr id="409" name="Google Shape;409;g2cb2b60a181_0_102"/>
          <p:cNvSpPr txBox="1">
            <a:spLocks noGrp="1"/>
          </p:cNvSpPr>
          <p:nvPr>
            <p:ph type="title"/>
          </p:nvPr>
        </p:nvSpPr>
        <p:spPr>
          <a:xfrm>
            <a:off x="838200" y="365125"/>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PCA, tSNE with HSV vectors</a:t>
            </a:r>
            <a:endParaRPr/>
          </a:p>
        </p:txBody>
      </p:sp>
      <p:sp>
        <p:nvSpPr>
          <p:cNvPr id="410" name="Google Shape;410;g2cb2b60a181_0_102"/>
          <p:cNvSpPr txBox="1"/>
          <p:nvPr/>
        </p:nvSpPr>
        <p:spPr>
          <a:xfrm>
            <a:off x="6661450" y="6326300"/>
            <a:ext cx="44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Time taken for feature extraction: 0:00:28.322252</a:t>
            </a:r>
            <a:endParaRPr/>
          </a:p>
        </p:txBody>
      </p:sp>
      <p:sp>
        <p:nvSpPr>
          <p:cNvPr id="411" name="Google Shape;411;g2cb2b60a181_0_102"/>
          <p:cNvSpPr txBox="1"/>
          <p:nvPr/>
        </p:nvSpPr>
        <p:spPr>
          <a:xfrm>
            <a:off x="86650" y="4290925"/>
            <a:ext cx="5037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Best parameters for Random Forest Classifier: {'max_depth': None, 'n_estimators': 100}</a:t>
            </a:r>
            <a:endParaRPr sz="1200"/>
          </a:p>
          <a:p>
            <a:pPr marL="0" lvl="0" indent="0" algn="l" rtl="0">
              <a:spcBef>
                <a:spcPts val="0"/>
              </a:spcBef>
              <a:spcAft>
                <a:spcPts val="0"/>
              </a:spcAft>
              <a:buNone/>
            </a:pPr>
            <a:r>
              <a:rPr lang="en-US" sz="1200"/>
              <a:t>Training time for Random Forest Classifier: 0:01:21.791120</a:t>
            </a:r>
            <a:endParaRPr sz="1200"/>
          </a:p>
          <a:p>
            <a:pPr marL="0" lvl="0" indent="0" algn="l" rtl="0">
              <a:spcBef>
                <a:spcPts val="0"/>
              </a:spcBef>
              <a:spcAft>
                <a:spcPts val="0"/>
              </a:spcAft>
              <a:buNone/>
            </a:pPr>
            <a:r>
              <a:rPr lang="en-US" sz="1200"/>
              <a:t>Best parameters for Support Vector Machine: {'C': 10, 'kernel': 'rbf'}</a:t>
            </a:r>
            <a:endParaRPr sz="1200"/>
          </a:p>
          <a:p>
            <a:pPr marL="0" lvl="0" indent="0" algn="l" rtl="0">
              <a:spcBef>
                <a:spcPts val="0"/>
              </a:spcBef>
              <a:spcAft>
                <a:spcPts val="0"/>
              </a:spcAft>
              <a:buClr>
                <a:schemeClr val="dk1"/>
              </a:buClr>
              <a:buSzPts val="1100"/>
              <a:buFont typeface="Arial"/>
              <a:buNone/>
            </a:pPr>
            <a:r>
              <a:rPr lang="en-US" sz="1200"/>
              <a:t>Training time for Support Vector Machine: 0:00:07.592407</a:t>
            </a:r>
            <a:endParaRPr sz="1200"/>
          </a:p>
        </p:txBody>
      </p:sp>
      <p:pic>
        <p:nvPicPr>
          <p:cNvPr id="412" name="Google Shape;412;g2cb2b60a181_0_102"/>
          <p:cNvPicPr preferRelativeResize="0"/>
          <p:nvPr/>
        </p:nvPicPr>
        <p:blipFill>
          <a:blip r:embed="rId3">
            <a:alphaModFix/>
          </a:blip>
          <a:stretch>
            <a:fillRect/>
          </a:stretch>
        </p:blipFill>
        <p:spPr>
          <a:xfrm>
            <a:off x="424375" y="1211500"/>
            <a:ext cx="4362450" cy="2990850"/>
          </a:xfrm>
          <a:prstGeom prst="rect">
            <a:avLst/>
          </a:prstGeom>
          <a:noFill/>
          <a:ln>
            <a:noFill/>
          </a:ln>
        </p:spPr>
      </p:pic>
      <p:pic>
        <p:nvPicPr>
          <p:cNvPr id="413" name="Google Shape;413;g2cb2b60a181_0_102"/>
          <p:cNvPicPr preferRelativeResize="0"/>
          <p:nvPr/>
        </p:nvPicPr>
        <p:blipFill>
          <a:blip r:embed="rId4">
            <a:alphaModFix/>
          </a:blip>
          <a:stretch>
            <a:fillRect/>
          </a:stretch>
        </p:blipFill>
        <p:spPr>
          <a:xfrm>
            <a:off x="5137600" y="1002225"/>
            <a:ext cx="6626646" cy="5430276"/>
          </a:xfrm>
          <a:prstGeom prst="rect">
            <a:avLst/>
          </a:prstGeom>
          <a:noFill/>
          <a:ln>
            <a:noFill/>
          </a:ln>
        </p:spPr>
      </p:pic>
      <p:sp>
        <p:nvSpPr>
          <p:cNvPr id="414" name="Google Shape;414;g2cb2b60a181_0_102"/>
          <p:cNvSpPr txBox="1"/>
          <p:nvPr/>
        </p:nvSpPr>
        <p:spPr>
          <a:xfrm>
            <a:off x="86650" y="5399125"/>
            <a:ext cx="5265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Random Forest Classifier:</a:t>
            </a:r>
            <a:endParaRPr sz="1200"/>
          </a:p>
          <a:p>
            <a:pPr marL="0" lvl="0" indent="0" algn="l" rtl="0">
              <a:spcBef>
                <a:spcPts val="0"/>
              </a:spcBef>
              <a:spcAft>
                <a:spcPts val="0"/>
              </a:spcAft>
              <a:buNone/>
            </a:pPr>
            <a:r>
              <a:rPr lang="en-US" sz="1200"/>
              <a:t>Train Accuracy: 1.0</a:t>
            </a:r>
            <a:endParaRPr sz="1200"/>
          </a:p>
          <a:p>
            <a:pPr marL="0" lvl="0" indent="0" algn="l" rtl="0">
              <a:spcBef>
                <a:spcPts val="0"/>
              </a:spcBef>
              <a:spcAft>
                <a:spcPts val="0"/>
              </a:spcAft>
              <a:buNone/>
            </a:pPr>
            <a:r>
              <a:rPr lang="en-US" sz="1200"/>
              <a:t>Validation Accuracy: 0.9681050656660413</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Support Vector Machine:</a:t>
            </a:r>
            <a:endParaRPr sz="1200"/>
          </a:p>
          <a:p>
            <a:pPr marL="0" lvl="0" indent="0" algn="l" rtl="0">
              <a:spcBef>
                <a:spcPts val="0"/>
              </a:spcBef>
              <a:spcAft>
                <a:spcPts val="0"/>
              </a:spcAft>
              <a:buNone/>
            </a:pPr>
            <a:r>
              <a:rPr lang="en-US" sz="1200"/>
              <a:t>Train Accuracy: 0.9952073348614294</a:t>
            </a:r>
            <a:endParaRPr sz="1200"/>
          </a:p>
          <a:p>
            <a:pPr marL="0" lvl="0" indent="0" algn="l" rtl="0">
              <a:spcBef>
                <a:spcPts val="0"/>
              </a:spcBef>
              <a:spcAft>
                <a:spcPts val="0"/>
              </a:spcAft>
              <a:buNone/>
            </a:pPr>
            <a:r>
              <a:rPr lang="en-US" sz="1200"/>
              <a:t>Validation Accuracy: 0.9843652282676673</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cbf2d9463b_0_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Image Dataset</a:t>
            </a:r>
            <a:endParaRPr>
              <a:latin typeface="Play"/>
              <a:ea typeface="Play"/>
              <a:cs typeface="Play"/>
              <a:sym typeface="Play"/>
            </a:endParaRPr>
          </a:p>
        </p:txBody>
      </p:sp>
      <p:sp>
        <p:nvSpPr>
          <p:cNvPr id="88" name="Google Shape;88;g2cbf2d9463b_0_25"/>
          <p:cNvSpPr txBox="1">
            <a:spLocks noGrp="1"/>
          </p:cNvSpPr>
          <p:nvPr>
            <p:ph type="body" idx="1"/>
          </p:nvPr>
        </p:nvSpPr>
        <p:spPr>
          <a:xfrm>
            <a:off x="838200" y="1825625"/>
            <a:ext cx="6885600" cy="4351200"/>
          </a:xfrm>
          <a:prstGeom prst="rect">
            <a:avLst/>
          </a:prstGeom>
        </p:spPr>
        <p:txBody>
          <a:bodyPr spcFirstLastPara="1" wrap="square" lIns="91425" tIns="45700" rIns="91425" bIns="45700" anchor="t" anchorCtr="0">
            <a:normAutofit fontScale="92500" lnSpcReduction="20000"/>
          </a:bodyPr>
          <a:lstStyle/>
          <a:p>
            <a:pPr marL="457200" lvl="0" indent="-357822" algn="l" rtl="0">
              <a:lnSpc>
                <a:spcPct val="80000"/>
              </a:lnSpc>
              <a:spcBef>
                <a:spcPts val="0"/>
              </a:spcBef>
              <a:spcAft>
                <a:spcPts val="0"/>
              </a:spcAft>
              <a:buSzPct val="81481"/>
              <a:buFont typeface="Play"/>
              <a:buChar char="●"/>
            </a:pPr>
            <a:r>
              <a:rPr lang="en-US" sz="2700">
                <a:latin typeface="Play"/>
                <a:ea typeface="Play"/>
                <a:cs typeface="Play"/>
                <a:sym typeface="Play"/>
              </a:rPr>
              <a:t>Motivation</a:t>
            </a:r>
            <a:endParaRPr sz="1800">
              <a:latin typeface="Arial"/>
              <a:ea typeface="Arial"/>
              <a:cs typeface="Arial"/>
              <a:sym typeface="Arial"/>
            </a:endParaRPr>
          </a:p>
          <a:p>
            <a:pPr marL="914400" lvl="1" indent="-357822" algn="l" rtl="0">
              <a:lnSpc>
                <a:spcPct val="80000"/>
              </a:lnSpc>
              <a:spcBef>
                <a:spcPts val="0"/>
              </a:spcBef>
              <a:spcAft>
                <a:spcPts val="0"/>
              </a:spcAft>
              <a:buSzPct val="95652"/>
              <a:buFont typeface="Play"/>
              <a:buChar char="○"/>
            </a:pPr>
            <a:r>
              <a:rPr lang="en-US" sz="2300">
                <a:latin typeface="Play"/>
                <a:ea typeface="Play"/>
                <a:cs typeface="Play"/>
                <a:sym typeface="Play"/>
              </a:rPr>
              <a:t>Classification of satellite imagery scenes enables understanding in land use and changes in scenery</a:t>
            </a:r>
            <a:endParaRPr sz="1800">
              <a:latin typeface="Arial"/>
              <a:ea typeface="Arial"/>
              <a:cs typeface="Arial"/>
              <a:sym typeface="Arial"/>
            </a:endParaRPr>
          </a:p>
          <a:p>
            <a:pPr marL="914400" lvl="1" indent="-357822" algn="l" rtl="0">
              <a:lnSpc>
                <a:spcPct val="80000"/>
              </a:lnSpc>
              <a:spcBef>
                <a:spcPts val="0"/>
              </a:spcBef>
              <a:spcAft>
                <a:spcPts val="0"/>
              </a:spcAft>
              <a:buSzPct val="95652"/>
              <a:buFont typeface="Play"/>
              <a:buChar char="○"/>
            </a:pPr>
            <a:r>
              <a:rPr lang="en-US" sz="2300">
                <a:latin typeface="Play"/>
                <a:ea typeface="Play"/>
                <a:cs typeface="Play"/>
                <a:sym typeface="Play"/>
              </a:rPr>
              <a:t>Applications in climate studies, defense and war, navigation and mapping, agricultural and urban planning, etc.</a:t>
            </a:r>
            <a:endParaRPr sz="2300">
              <a:latin typeface="Play"/>
              <a:ea typeface="Play"/>
              <a:cs typeface="Play"/>
              <a:sym typeface="Play"/>
            </a:endParaRPr>
          </a:p>
          <a:p>
            <a:pPr marL="0" lvl="0" indent="0" algn="l" rtl="0">
              <a:lnSpc>
                <a:spcPct val="80000"/>
              </a:lnSpc>
              <a:spcBef>
                <a:spcPts val="0"/>
              </a:spcBef>
              <a:spcAft>
                <a:spcPts val="0"/>
              </a:spcAft>
              <a:buNone/>
            </a:pPr>
            <a:endParaRPr sz="2300">
              <a:latin typeface="Play"/>
              <a:ea typeface="Play"/>
              <a:cs typeface="Play"/>
              <a:sym typeface="Play"/>
            </a:endParaRPr>
          </a:p>
          <a:p>
            <a:pPr marL="457200" lvl="0" indent="-357822" algn="l" rtl="0">
              <a:lnSpc>
                <a:spcPct val="80000"/>
              </a:lnSpc>
              <a:spcBef>
                <a:spcPts val="0"/>
              </a:spcBef>
              <a:spcAft>
                <a:spcPts val="0"/>
              </a:spcAft>
              <a:buSzPct val="81481"/>
              <a:buFont typeface="Play"/>
              <a:buChar char="●"/>
            </a:pPr>
            <a:r>
              <a:rPr lang="en-US" sz="2700">
                <a:latin typeface="Play"/>
                <a:ea typeface="Play"/>
                <a:cs typeface="Play"/>
                <a:sym typeface="Play"/>
              </a:rPr>
              <a:t>Dataset</a:t>
            </a:r>
            <a:endParaRPr sz="1800">
              <a:latin typeface="Arial"/>
              <a:ea typeface="Arial"/>
              <a:cs typeface="Arial"/>
              <a:sym typeface="Arial"/>
            </a:endParaRPr>
          </a:p>
          <a:p>
            <a:pPr marL="914400" lvl="1" indent="-357822" algn="l" rtl="0">
              <a:lnSpc>
                <a:spcPct val="80000"/>
              </a:lnSpc>
              <a:spcBef>
                <a:spcPts val="0"/>
              </a:spcBef>
              <a:spcAft>
                <a:spcPts val="0"/>
              </a:spcAft>
              <a:buSzPct val="95652"/>
              <a:buFont typeface="Play"/>
              <a:buChar char="○"/>
            </a:pPr>
            <a:r>
              <a:rPr lang="en-US" sz="2300">
                <a:latin typeface="Play"/>
                <a:ea typeface="Play"/>
                <a:cs typeface="Play"/>
                <a:sym typeface="Play"/>
              </a:rPr>
              <a:t>PatternNet is a high-resolution remote-sensing dataset generated using Google Earth imagery</a:t>
            </a:r>
            <a:endParaRPr sz="1800">
              <a:latin typeface="Arial"/>
              <a:ea typeface="Arial"/>
              <a:cs typeface="Arial"/>
              <a:sym typeface="Arial"/>
            </a:endParaRPr>
          </a:p>
          <a:p>
            <a:pPr marL="914400" lvl="1" indent="-357822" algn="l" rtl="0">
              <a:lnSpc>
                <a:spcPct val="80000"/>
              </a:lnSpc>
              <a:spcBef>
                <a:spcPts val="0"/>
              </a:spcBef>
              <a:spcAft>
                <a:spcPts val="0"/>
              </a:spcAft>
              <a:buSzPct val="95652"/>
              <a:buFont typeface="Play"/>
              <a:buChar char="○"/>
            </a:pPr>
            <a:r>
              <a:rPr lang="en-US" sz="2300">
                <a:latin typeface="Play"/>
                <a:ea typeface="Play"/>
                <a:cs typeface="Play"/>
                <a:sym typeface="Play"/>
              </a:rPr>
              <a:t>800 JPEG images for each of 38 classes</a:t>
            </a:r>
            <a:endParaRPr sz="1800">
              <a:latin typeface="Arial"/>
              <a:ea typeface="Arial"/>
              <a:cs typeface="Arial"/>
              <a:sym typeface="Arial"/>
            </a:endParaRPr>
          </a:p>
          <a:p>
            <a:pPr marL="914400" lvl="1" indent="-357822" algn="l" rtl="0">
              <a:lnSpc>
                <a:spcPct val="80000"/>
              </a:lnSpc>
              <a:spcBef>
                <a:spcPts val="0"/>
              </a:spcBef>
              <a:spcAft>
                <a:spcPts val="0"/>
              </a:spcAft>
              <a:buSzPct val="95652"/>
              <a:buFont typeface="Play"/>
              <a:buChar char="○"/>
            </a:pPr>
            <a:r>
              <a:rPr lang="en-US" sz="2300">
                <a:latin typeface="Play"/>
                <a:ea typeface="Play"/>
                <a:cs typeface="Play"/>
                <a:sym typeface="Play"/>
              </a:rPr>
              <a:t>Images were manually labeled</a:t>
            </a:r>
            <a:endParaRPr sz="1800">
              <a:latin typeface="Arial"/>
              <a:ea typeface="Arial"/>
              <a:cs typeface="Arial"/>
              <a:sym typeface="Arial"/>
            </a:endParaRPr>
          </a:p>
          <a:p>
            <a:pPr marL="914400" lvl="1" indent="-357822" algn="l" rtl="0">
              <a:lnSpc>
                <a:spcPct val="80000"/>
              </a:lnSpc>
              <a:spcBef>
                <a:spcPts val="0"/>
              </a:spcBef>
              <a:spcAft>
                <a:spcPts val="0"/>
              </a:spcAft>
              <a:buSzPct val="95652"/>
              <a:buFont typeface="Play"/>
              <a:buChar char="○"/>
            </a:pPr>
            <a:r>
              <a:rPr lang="en-US" sz="2300">
                <a:latin typeface="Play"/>
                <a:ea typeface="Play"/>
                <a:cs typeface="Play"/>
                <a:sym typeface="Play"/>
              </a:rPr>
              <a:t>10 classes were chosen for inclusion in the analysis</a:t>
            </a:r>
            <a:endParaRPr sz="2200">
              <a:latin typeface="Play"/>
              <a:ea typeface="Play"/>
              <a:cs typeface="Play"/>
              <a:sym typeface="Play"/>
            </a:endParaRPr>
          </a:p>
        </p:txBody>
      </p:sp>
      <p:pic>
        <p:nvPicPr>
          <p:cNvPr id="89" name="Google Shape;89;g2cbf2d9463b_0_25"/>
          <p:cNvPicPr preferRelativeResize="0"/>
          <p:nvPr/>
        </p:nvPicPr>
        <p:blipFill>
          <a:blip r:embed="rId3">
            <a:alphaModFix/>
          </a:blip>
          <a:stretch>
            <a:fillRect/>
          </a:stretch>
        </p:blipFill>
        <p:spPr>
          <a:xfrm>
            <a:off x="8147650" y="231525"/>
            <a:ext cx="3864026" cy="64564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18"/>
        <p:cNvGrpSpPr/>
        <p:nvPr/>
      </p:nvGrpSpPr>
      <p:grpSpPr>
        <a:xfrm>
          <a:off x="0" y="0"/>
          <a:ext cx="0" cy="0"/>
          <a:chOff x="0" y="0"/>
          <a:chExt cx="0" cy="0"/>
        </a:xfrm>
      </p:grpSpPr>
      <p:sp>
        <p:nvSpPr>
          <p:cNvPr id="419" name="Google Shape;419;g2cb2b60a181_0_110"/>
          <p:cNvSpPr txBox="1">
            <a:spLocks noGrp="1"/>
          </p:cNvSpPr>
          <p:nvPr>
            <p:ph type="title"/>
          </p:nvPr>
        </p:nvSpPr>
        <p:spPr>
          <a:xfrm>
            <a:off x="838200" y="365125"/>
            <a:ext cx="10515600" cy="954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Confusion Matrix with HSV vectors</a:t>
            </a:r>
            <a:endParaRPr/>
          </a:p>
        </p:txBody>
      </p:sp>
      <p:pic>
        <p:nvPicPr>
          <p:cNvPr id="420" name="Google Shape;420;g2cb2b60a181_0_110"/>
          <p:cNvPicPr preferRelativeResize="0"/>
          <p:nvPr/>
        </p:nvPicPr>
        <p:blipFill>
          <a:blip r:embed="rId3">
            <a:alphaModFix/>
          </a:blip>
          <a:stretch>
            <a:fillRect/>
          </a:stretch>
        </p:blipFill>
        <p:spPr>
          <a:xfrm>
            <a:off x="152400" y="1472425"/>
            <a:ext cx="6081998" cy="5233175"/>
          </a:xfrm>
          <a:prstGeom prst="rect">
            <a:avLst/>
          </a:prstGeom>
          <a:noFill/>
          <a:ln>
            <a:noFill/>
          </a:ln>
        </p:spPr>
      </p:pic>
      <p:pic>
        <p:nvPicPr>
          <p:cNvPr id="421" name="Google Shape;421;g2cb2b60a181_0_110"/>
          <p:cNvPicPr preferRelativeResize="0"/>
          <p:nvPr/>
        </p:nvPicPr>
        <p:blipFill>
          <a:blip r:embed="rId4">
            <a:alphaModFix/>
          </a:blip>
          <a:stretch>
            <a:fillRect/>
          </a:stretch>
        </p:blipFill>
        <p:spPr>
          <a:xfrm>
            <a:off x="6386798" y="1472425"/>
            <a:ext cx="5652803" cy="48638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g2cb2b60a181_0_126"/>
          <p:cNvSpPr txBox="1">
            <a:spLocks noGrp="1"/>
          </p:cNvSpPr>
          <p:nvPr>
            <p:ph type="title"/>
          </p:nvPr>
        </p:nvSpPr>
        <p:spPr>
          <a:xfrm>
            <a:off x="838200" y="365125"/>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PCA, tSNE with RGB vectors</a:t>
            </a:r>
            <a:endParaRPr/>
          </a:p>
        </p:txBody>
      </p:sp>
      <p:sp>
        <p:nvSpPr>
          <p:cNvPr id="427" name="Google Shape;427;g2cb2b60a181_0_126"/>
          <p:cNvSpPr txBox="1"/>
          <p:nvPr/>
        </p:nvSpPr>
        <p:spPr>
          <a:xfrm>
            <a:off x="6661450" y="6326300"/>
            <a:ext cx="44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Time taken for feature extraction: 0:00:11.835436</a:t>
            </a:r>
            <a:endParaRPr/>
          </a:p>
        </p:txBody>
      </p:sp>
      <p:sp>
        <p:nvSpPr>
          <p:cNvPr id="428" name="Google Shape;428;g2cb2b60a181_0_126"/>
          <p:cNvSpPr txBox="1"/>
          <p:nvPr/>
        </p:nvSpPr>
        <p:spPr>
          <a:xfrm>
            <a:off x="86650" y="4290925"/>
            <a:ext cx="5037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Best parameters for Random Forest Classifier: {'max_depth': 10, 'n_estimators': 200}</a:t>
            </a:r>
            <a:endParaRPr sz="1200"/>
          </a:p>
          <a:p>
            <a:pPr marL="0" lvl="0" indent="0" algn="l" rtl="0">
              <a:spcBef>
                <a:spcPts val="0"/>
              </a:spcBef>
              <a:spcAft>
                <a:spcPts val="0"/>
              </a:spcAft>
              <a:buNone/>
            </a:pPr>
            <a:r>
              <a:rPr lang="en-US" sz="1200"/>
              <a:t>Training time for Random Forest Classifier: 0:00:43.066633</a:t>
            </a:r>
            <a:endParaRPr sz="1200"/>
          </a:p>
          <a:p>
            <a:pPr marL="0" lvl="0" indent="0" algn="l" rtl="0">
              <a:spcBef>
                <a:spcPts val="0"/>
              </a:spcBef>
              <a:spcAft>
                <a:spcPts val="0"/>
              </a:spcAft>
              <a:buNone/>
            </a:pPr>
            <a:r>
              <a:rPr lang="en-US" sz="1200"/>
              <a:t>Best parameters for Support Vector Machine: {'C': 10, 'kernel': 'rbf'}</a:t>
            </a:r>
            <a:endParaRPr sz="1200"/>
          </a:p>
          <a:p>
            <a:pPr marL="0" lvl="0" indent="0" algn="l" rtl="0">
              <a:spcBef>
                <a:spcPts val="0"/>
              </a:spcBef>
              <a:spcAft>
                <a:spcPts val="0"/>
              </a:spcAft>
              <a:buNone/>
            </a:pPr>
            <a:r>
              <a:rPr lang="en-US" sz="1200"/>
              <a:t>Training time for Support Vector Machine: 0:00:10.782773</a:t>
            </a:r>
            <a:endParaRPr sz="1200"/>
          </a:p>
        </p:txBody>
      </p:sp>
      <p:sp>
        <p:nvSpPr>
          <p:cNvPr id="429" name="Google Shape;429;g2cb2b60a181_0_126"/>
          <p:cNvSpPr txBox="1"/>
          <p:nvPr/>
        </p:nvSpPr>
        <p:spPr>
          <a:xfrm>
            <a:off x="86650" y="5399125"/>
            <a:ext cx="5265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Random Forest Classifier:</a:t>
            </a:r>
            <a:endParaRPr sz="1200"/>
          </a:p>
          <a:p>
            <a:pPr marL="0" lvl="0" indent="0" algn="l" rtl="0">
              <a:spcBef>
                <a:spcPts val="0"/>
              </a:spcBef>
              <a:spcAft>
                <a:spcPts val="0"/>
              </a:spcAft>
              <a:buNone/>
            </a:pPr>
            <a:r>
              <a:rPr lang="en-US" sz="1200"/>
              <a:t>Train Accuracy: 0.8160033340279225</a:t>
            </a:r>
            <a:endParaRPr sz="1200"/>
          </a:p>
          <a:p>
            <a:pPr marL="0" lvl="0" indent="0" algn="l" rtl="0">
              <a:spcBef>
                <a:spcPts val="0"/>
              </a:spcBef>
              <a:spcAft>
                <a:spcPts val="0"/>
              </a:spcAft>
              <a:buNone/>
            </a:pPr>
            <a:r>
              <a:rPr lang="en-US" sz="1200"/>
              <a:t>Validation Accuracy: 0.6823014383989994</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Support Vector Machine:</a:t>
            </a:r>
            <a:endParaRPr sz="1200"/>
          </a:p>
          <a:p>
            <a:pPr marL="0" lvl="0" indent="0" algn="l" rtl="0">
              <a:spcBef>
                <a:spcPts val="0"/>
              </a:spcBef>
              <a:spcAft>
                <a:spcPts val="0"/>
              </a:spcAft>
              <a:buNone/>
            </a:pPr>
            <a:r>
              <a:rPr lang="en-US" sz="1200"/>
              <a:t>Train Accuracy: 0.7034798916440925</a:t>
            </a:r>
            <a:endParaRPr sz="1200"/>
          </a:p>
          <a:p>
            <a:pPr marL="0" lvl="0" indent="0" algn="l" rtl="0">
              <a:spcBef>
                <a:spcPts val="0"/>
              </a:spcBef>
              <a:spcAft>
                <a:spcPts val="0"/>
              </a:spcAft>
              <a:buNone/>
            </a:pPr>
            <a:r>
              <a:rPr lang="en-US" sz="1200"/>
              <a:t>Validation Accuracy: 0.6772983114446529</a:t>
            </a:r>
            <a:endParaRPr sz="1200"/>
          </a:p>
        </p:txBody>
      </p:sp>
      <p:pic>
        <p:nvPicPr>
          <p:cNvPr id="430" name="Google Shape;430;g2cb2b60a181_0_126"/>
          <p:cNvPicPr preferRelativeResize="0"/>
          <p:nvPr/>
        </p:nvPicPr>
        <p:blipFill>
          <a:blip r:embed="rId3">
            <a:alphaModFix/>
          </a:blip>
          <a:stretch>
            <a:fillRect/>
          </a:stretch>
        </p:blipFill>
        <p:spPr>
          <a:xfrm>
            <a:off x="152400" y="1275325"/>
            <a:ext cx="4258327" cy="2863200"/>
          </a:xfrm>
          <a:prstGeom prst="rect">
            <a:avLst/>
          </a:prstGeom>
          <a:noFill/>
          <a:ln>
            <a:noFill/>
          </a:ln>
        </p:spPr>
      </p:pic>
      <p:pic>
        <p:nvPicPr>
          <p:cNvPr id="431" name="Google Shape;431;g2cb2b60a181_0_126"/>
          <p:cNvPicPr preferRelativeResize="0"/>
          <p:nvPr/>
        </p:nvPicPr>
        <p:blipFill>
          <a:blip r:embed="rId4">
            <a:alphaModFix/>
          </a:blip>
          <a:stretch>
            <a:fillRect/>
          </a:stretch>
        </p:blipFill>
        <p:spPr>
          <a:xfrm>
            <a:off x="5504050" y="1275325"/>
            <a:ext cx="5977803" cy="4898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35"/>
        <p:cNvGrpSpPr/>
        <p:nvPr/>
      </p:nvGrpSpPr>
      <p:grpSpPr>
        <a:xfrm>
          <a:off x="0" y="0"/>
          <a:ext cx="0" cy="0"/>
          <a:chOff x="0" y="0"/>
          <a:chExt cx="0" cy="0"/>
        </a:xfrm>
      </p:grpSpPr>
      <p:sp>
        <p:nvSpPr>
          <p:cNvPr id="436" name="Google Shape;436;g2cb2b60a181_0_135"/>
          <p:cNvSpPr txBox="1">
            <a:spLocks noGrp="1"/>
          </p:cNvSpPr>
          <p:nvPr>
            <p:ph type="title"/>
          </p:nvPr>
        </p:nvSpPr>
        <p:spPr>
          <a:xfrm>
            <a:off x="838200" y="365125"/>
            <a:ext cx="10515600" cy="954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Confusion Matrix with RGB vectors</a:t>
            </a:r>
            <a:endParaRPr/>
          </a:p>
        </p:txBody>
      </p:sp>
      <p:pic>
        <p:nvPicPr>
          <p:cNvPr id="437" name="Google Shape;437;g2cb2b60a181_0_135"/>
          <p:cNvPicPr preferRelativeResize="0"/>
          <p:nvPr/>
        </p:nvPicPr>
        <p:blipFill>
          <a:blip r:embed="rId3">
            <a:alphaModFix/>
          </a:blip>
          <a:stretch>
            <a:fillRect/>
          </a:stretch>
        </p:blipFill>
        <p:spPr>
          <a:xfrm>
            <a:off x="152400" y="1472425"/>
            <a:ext cx="6081998" cy="5233175"/>
          </a:xfrm>
          <a:prstGeom prst="rect">
            <a:avLst/>
          </a:prstGeom>
          <a:noFill/>
          <a:ln>
            <a:noFill/>
          </a:ln>
        </p:spPr>
      </p:pic>
      <p:pic>
        <p:nvPicPr>
          <p:cNvPr id="438" name="Google Shape;438;g2cb2b60a181_0_135"/>
          <p:cNvPicPr preferRelativeResize="0"/>
          <p:nvPr/>
        </p:nvPicPr>
        <p:blipFill>
          <a:blip r:embed="rId4">
            <a:alphaModFix/>
          </a:blip>
          <a:stretch>
            <a:fillRect/>
          </a:stretch>
        </p:blipFill>
        <p:spPr>
          <a:xfrm>
            <a:off x="6386798" y="1472425"/>
            <a:ext cx="5652803" cy="48638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sp>
        <p:nvSpPr>
          <p:cNvPr id="443" name="Google Shape;443;g2cb2b60a181_0_148"/>
          <p:cNvSpPr txBox="1">
            <a:spLocks noGrp="1"/>
          </p:cNvSpPr>
          <p:nvPr>
            <p:ph type="title"/>
          </p:nvPr>
        </p:nvSpPr>
        <p:spPr>
          <a:xfrm>
            <a:off x="838200" y="365125"/>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PCA, tSNE with All vectors</a:t>
            </a:r>
            <a:endParaRPr/>
          </a:p>
        </p:txBody>
      </p:sp>
      <p:sp>
        <p:nvSpPr>
          <p:cNvPr id="444" name="Google Shape;444;g2cb2b60a181_0_148"/>
          <p:cNvSpPr txBox="1"/>
          <p:nvPr/>
        </p:nvSpPr>
        <p:spPr>
          <a:xfrm>
            <a:off x="6661450" y="6326300"/>
            <a:ext cx="44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Time taken for feature extraction: 0:29:32.396792</a:t>
            </a:r>
            <a:endParaRPr/>
          </a:p>
        </p:txBody>
      </p:sp>
      <p:sp>
        <p:nvSpPr>
          <p:cNvPr id="445" name="Google Shape;445;g2cb2b60a181_0_148"/>
          <p:cNvSpPr txBox="1"/>
          <p:nvPr/>
        </p:nvSpPr>
        <p:spPr>
          <a:xfrm>
            <a:off x="86650" y="4290925"/>
            <a:ext cx="5037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Best parameters for Random Forest Classifier: {'max_depth': 20, 'n_estimators': 300}</a:t>
            </a:r>
            <a:endParaRPr sz="1200"/>
          </a:p>
          <a:p>
            <a:pPr marL="0" lvl="0" indent="0" algn="l" rtl="0">
              <a:spcBef>
                <a:spcPts val="0"/>
              </a:spcBef>
              <a:spcAft>
                <a:spcPts val="0"/>
              </a:spcAft>
              <a:buNone/>
            </a:pPr>
            <a:r>
              <a:rPr lang="en-US" sz="1200"/>
              <a:t>Training time for Random Forest Classifier: 0:05:48.098878</a:t>
            </a:r>
            <a:endParaRPr sz="1200"/>
          </a:p>
          <a:p>
            <a:pPr marL="0" lvl="0" indent="0" algn="l" rtl="0">
              <a:spcBef>
                <a:spcPts val="0"/>
              </a:spcBef>
              <a:spcAft>
                <a:spcPts val="0"/>
              </a:spcAft>
              <a:buNone/>
            </a:pPr>
            <a:r>
              <a:rPr lang="en-US" sz="1200"/>
              <a:t>Best parameters for Support Vector Machine: {'C': 10, 'kernel': 'rbf'}</a:t>
            </a:r>
            <a:endParaRPr sz="1200"/>
          </a:p>
          <a:p>
            <a:pPr marL="0" lvl="0" indent="0" algn="l" rtl="0">
              <a:spcBef>
                <a:spcPts val="0"/>
              </a:spcBef>
              <a:spcAft>
                <a:spcPts val="0"/>
              </a:spcAft>
              <a:buNone/>
            </a:pPr>
            <a:r>
              <a:rPr lang="en-US" sz="1200"/>
              <a:t>Training time for Support Vector Machine: 0:00:24.030459</a:t>
            </a:r>
            <a:endParaRPr sz="1200"/>
          </a:p>
        </p:txBody>
      </p:sp>
      <p:sp>
        <p:nvSpPr>
          <p:cNvPr id="446" name="Google Shape;446;g2cb2b60a181_0_148"/>
          <p:cNvSpPr txBox="1"/>
          <p:nvPr/>
        </p:nvSpPr>
        <p:spPr>
          <a:xfrm>
            <a:off x="86650" y="5399125"/>
            <a:ext cx="5265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Random Forest Classifier:</a:t>
            </a:r>
            <a:endParaRPr sz="1200"/>
          </a:p>
          <a:p>
            <a:pPr marL="0" lvl="0" indent="0" algn="l" rtl="0">
              <a:spcBef>
                <a:spcPts val="0"/>
              </a:spcBef>
              <a:spcAft>
                <a:spcPts val="0"/>
              </a:spcAft>
              <a:buNone/>
            </a:pPr>
            <a:r>
              <a:rPr lang="en-US" sz="1200"/>
              <a:t>Train Accuracy: 1.0</a:t>
            </a:r>
            <a:endParaRPr sz="1200"/>
          </a:p>
          <a:p>
            <a:pPr marL="0" lvl="0" indent="0" algn="l" rtl="0">
              <a:spcBef>
                <a:spcPts val="0"/>
              </a:spcBef>
              <a:spcAft>
                <a:spcPts val="0"/>
              </a:spcAft>
              <a:buNone/>
            </a:pPr>
            <a:r>
              <a:rPr lang="en-US" sz="1200"/>
              <a:t>Validation Accuracy: 0.9349593495934959</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Support Vector Machine:</a:t>
            </a:r>
            <a:endParaRPr sz="1200"/>
          </a:p>
          <a:p>
            <a:pPr marL="0" lvl="0" indent="0" algn="l" rtl="0">
              <a:spcBef>
                <a:spcPts val="0"/>
              </a:spcBef>
              <a:spcAft>
                <a:spcPts val="0"/>
              </a:spcAft>
              <a:buNone/>
            </a:pPr>
            <a:r>
              <a:rPr lang="en-US" sz="1200"/>
              <a:t>Train Accuracy: 1.0</a:t>
            </a:r>
            <a:endParaRPr sz="1200"/>
          </a:p>
          <a:p>
            <a:pPr marL="0" lvl="0" indent="0" algn="l" rtl="0">
              <a:spcBef>
                <a:spcPts val="0"/>
              </a:spcBef>
              <a:spcAft>
                <a:spcPts val="0"/>
              </a:spcAft>
              <a:buNone/>
            </a:pPr>
            <a:r>
              <a:rPr lang="en-US" sz="1200"/>
              <a:t>Validation Accuracy: 0.9881175734834271</a:t>
            </a:r>
            <a:endParaRPr sz="1200"/>
          </a:p>
        </p:txBody>
      </p:sp>
      <p:pic>
        <p:nvPicPr>
          <p:cNvPr id="447" name="Google Shape;447;g2cb2b60a181_0_148"/>
          <p:cNvPicPr preferRelativeResize="0"/>
          <p:nvPr/>
        </p:nvPicPr>
        <p:blipFill>
          <a:blip r:embed="rId3">
            <a:alphaModFix/>
          </a:blip>
          <a:stretch>
            <a:fillRect/>
          </a:stretch>
        </p:blipFill>
        <p:spPr>
          <a:xfrm>
            <a:off x="440675" y="1275325"/>
            <a:ext cx="4176260" cy="2863200"/>
          </a:xfrm>
          <a:prstGeom prst="rect">
            <a:avLst/>
          </a:prstGeom>
          <a:noFill/>
          <a:ln>
            <a:noFill/>
          </a:ln>
        </p:spPr>
      </p:pic>
      <p:pic>
        <p:nvPicPr>
          <p:cNvPr id="448" name="Google Shape;448;g2cb2b60a181_0_148"/>
          <p:cNvPicPr preferRelativeResize="0"/>
          <p:nvPr/>
        </p:nvPicPr>
        <p:blipFill>
          <a:blip r:embed="rId4">
            <a:alphaModFix/>
          </a:blip>
          <a:stretch>
            <a:fillRect/>
          </a:stretch>
        </p:blipFill>
        <p:spPr>
          <a:xfrm>
            <a:off x="5504050" y="1275325"/>
            <a:ext cx="5977803" cy="4898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52"/>
        <p:cNvGrpSpPr/>
        <p:nvPr/>
      </p:nvGrpSpPr>
      <p:grpSpPr>
        <a:xfrm>
          <a:off x="0" y="0"/>
          <a:ext cx="0" cy="0"/>
          <a:chOff x="0" y="0"/>
          <a:chExt cx="0" cy="0"/>
        </a:xfrm>
      </p:grpSpPr>
      <p:sp>
        <p:nvSpPr>
          <p:cNvPr id="453" name="Google Shape;453;g2cb2b60a181_0_157"/>
          <p:cNvSpPr txBox="1">
            <a:spLocks noGrp="1"/>
          </p:cNvSpPr>
          <p:nvPr>
            <p:ph type="title"/>
          </p:nvPr>
        </p:nvSpPr>
        <p:spPr>
          <a:xfrm>
            <a:off x="838200" y="365125"/>
            <a:ext cx="10515600" cy="954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Confusion Matrix with All vectors</a:t>
            </a:r>
            <a:endParaRPr/>
          </a:p>
        </p:txBody>
      </p:sp>
      <p:pic>
        <p:nvPicPr>
          <p:cNvPr id="454" name="Google Shape;454;g2cb2b60a181_0_157"/>
          <p:cNvPicPr preferRelativeResize="0"/>
          <p:nvPr/>
        </p:nvPicPr>
        <p:blipFill>
          <a:blip r:embed="rId3">
            <a:alphaModFix/>
          </a:blip>
          <a:stretch>
            <a:fillRect/>
          </a:stretch>
        </p:blipFill>
        <p:spPr>
          <a:xfrm>
            <a:off x="152400" y="1472425"/>
            <a:ext cx="6081998" cy="5233175"/>
          </a:xfrm>
          <a:prstGeom prst="rect">
            <a:avLst/>
          </a:prstGeom>
          <a:noFill/>
          <a:ln>
            <a:noFill/>
          </a:ln>
        </p:spPr>
      </p:pic>
      <p:pic>
        <p:nvPicPr>
          <p:cNvPr id="455" name="Google Shape;455;g2cb2b60a181_0_157"/>
          <p:cNvPicPr preferRelativeResize="0"/>
          <p:nvPr/>
        </p:nvPicPr>
        <p:blipFill>
          <a:blip r:embed="rId4">
            <a:alphaModFix/>
          </a:blip>
          <a:stretch>
            <a:fillRect/>
          </a:stretch>
        </p:blipFill>
        <p:spPr>
          <a:xfrm>
            <a:off x="6386798" y="1472425"/>
            <a:ext cx="5652803" cy="48638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59"/>
        <p:cNvGrpSpPr/>
        <p:nvPr/>
      </p:nvGrpSpPr>
      <p:grpSpPr>
        <a:xfrm>
          <a:off x="0" y="0"/>
          <a:ext cx="0" cy="0"/>
          <a:chOff x="0" y="0"/>
          <a:chExt cx="0" cy="0"/>
        </a:xfrm>
      </p:grpSpPr>
      <p:sp>
        <p:nvSpPr>
          <p:cNvPr id="460" name="Google Shape;460;g2cbdbb1409f_1_5"/>
          <p:cNvSpPr txBox="1">
            <a:spLocks noGrp="1"/>
          </p:cNvSpPr>
          <p:nvPr>
            <p:ph type="title"/>
          </p:nvPr>
        </p:nvSpPr>
        <p:spPr>
          <a:xfrm>
            <a:off x="838200" y="365125"/>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PCA, tSNE with HSV+GLCM vectors</a:t>
            </a:r>
            <a:endParaRPr/>
          </a:p>
        </p:txBody>
      </p:sp>
      <p:sp>
        <p:nvSpPr>
          <p:cNvPr id="461" name="Google Shape;461;g2cbdbb1409f_1_5"/>
          <p:cNvSpPr txBox="1"/>
          <p:nvPr/>
        </p:nvSpPr>
        <p:spPr>
          <a:xfrm>
            <a:off x="6661450" y="6326300"/>
            <a:ext cx="44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Time taken for feature extraction: 0:02:50.674094</a:t>
            </a:r>
            <a:endParaRPr/>
          </a:p>
        </p:txBody>
      </p:sp>
      <p:sp>
        <p:nvSpPr>
          <p:cNvPr id="462" name="Google Shape;462;g2cbdbb1409f_1_5"/>
          <p:cNvSpPr txBox="1"/>
          <p:nvPr/>
        </p:nvSpPr>
        <p:spPr>
          <a:xfrm>
            <a:off x="86650" y="4290925"/>
            <a:ext cx="5037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Best parameters for Random Forest Classifier: {'max_depth': None, 'n_estimators': 100}</a:t>
            </a:r>
            <a:endParaRPr sz="1200"/>
          </a:p>
          <a:p>
            <a:pPr marL="0" lvl="0" indent="0" algn="l" rtl="0">
              <a:spcBef>
                <a:spcPts val="0"/>
              </a:spcBef>
              <a:spcAft>
                <a:spcPts val="0"/>
              </a:spcAft>
              <a:buNone/>
            </a:pPr>
            <a:r>
              <a:rPr lang="en-US" sz="1200"/>
              <a:t>Training time for Random Forest Classifier: 0:01:39.016715</a:t>
            </a:r>
            <a:endParaRPr sz="1200"/>
          </a:p>
          <a:p>
            <a:pPr marL="0" lvl="0" indent="0" algn="l" rtl="0">
              <a:spcBef>
                <a:spcPts val="0"/>
              </a:spcBef>
              <a:spcAft>
                <a:spcPts val="0"/>
              </a:spcAft>
              <a:buNone/>
            </a:pPr>
            <a:r>
              <a:rPr lang="en-US" sz="1200"/>
              <a:t>Best parameters for Support Vector Machine: {'C': 10, 'kernel': 'rbf'}</a:t>
            </a:r>
            <a:endParaRPr sz="1200"/>
          </a:p>
          <a:p>
            <a:pPr marL="0" lvl="0" indent="0" algn="l" rtl="0">
              <a:spcBef>
                <a:spcPts val="0"/>
              </a:spcBef>
              <a:spcAft>
                <a:spcPts val="0"/>
              </a:spcAft>
              <a:buNone/>
            </a:pPr>
            <a:r>
              <a:rPr lang="en-US" sz="1200"/>
              <a:t>Training time for Support Vector Machine: 0:00:06.575821</a:t>
            </a:r>
            <a:endParaRPr sz="1200"/>
          </a:p>
        </p:txBody>
      </p:sp>
      <p:sp>
        <p:nvSpPr>
          <p:cNvPr id="463" name="Google Shape;463;g2cbdbb1409f_1_5"/>
          <p:cNvSpPr txBox="1"/>
          <p:nvPr/>
        </p:nvSpPr>
        <p:spPr>
          <a:xfrm>
            <a:off x="86650" y="5399125"/>
            <a:ext cx="5265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Random Forest Classifier:</a:t>
            </a:r>
            <a:endParaRPr sz="1200"/>
          </a:p>
          <a:p>
            <a:pPr marL="0" lvl="0" indent="0" algn="l" rtl="0">
              <a:spcBef>
                <a:spcPts val="0"/>
              </a:spcBef>
              <a:spcAft>
                <a:spcPts val="0"/>
              </a:spcAft>
              <a:buNone/>
            </a:pPr>
            <a:r>
              <a:rPr lang="en-US" sz="1200"/>
              <a:t>Train Accuracy: 1.0</a:t>
            </a:r>
            <a:endParaRPr sz="1200"/>
          </a:p>
          <a:p>
            <a:pPr marL="0" lvl="0" indent="0" algn="l" rtl="0">
              <a:spcBef>
                <a:spcPts val="0"/>
              </a:spcBef>
              <a:spcAft>
                <a:spcPts val="0"/>
              </a:spcAft>
              <a:buNone/>
            </a:pPr>
            <a:r>
              <a:rPr lang="en-US" sz="1200"/>
              <a:t>Validation Accuracy: 0.9781113195747342</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Support Vector Machine:</a:t>
            </a:r>
            <a:endParaRPr sz="1200"/>
          </a:p>
          <a:p>
            <a:pPr marL="0" lvl="0" indent="0" algn="l" rtl="0">
              <a:spcBef>
                <a:spcPts val="0"/>
              </a:spcBef>
              <a:spcAft>
                <a:spcPts val="0"/>
              </a:spcAft>
              <a:buNone/>
            </a:pPr>
            <a:r>
              <a:rPr lang="en-US" sz="1200"/>
              <a:t>Train Accuracy: 0.9972911023129819</a:t>
            </a:r>
            <a:endParaRPr sz="1200"/>
          </a:p>
          <a:p>
            <a:pPr marL="0" lvl="0" indent="0" algn="l" rtl="0">
              <a:spcBef>
                <a:spcPts val="0"/>
              </a:spcBef>
              <a:spcAft>
                <a:spcPts val="0"/>
              </a:spcAft>
              <a:buNone/>
            </a:pPr>
            <a:r>
              <a:rPr lang="en-US" sz="1200"/>
              <a:t>Validation Accuracy: 0.9912445278298937</a:t>
            </a:r>
            <a:endParaRPr sz="1200"/>
          </a:p>
        </p:txBody>
      </p:sp>
      <p:pic>
        <p:nvPicPr>
          <p:cNvPr id="464" name="Google Shape;464;g2cbdbb1409f_1_5"/>
          <p:cNvPicPr preferRelativeResize="0"/>
          <p:nvPr/>
        </p:nvPicPr>
        <p:blipFill>
          <a:blip r:embed="rId3">
            <a:alphaModFix/>
          </a:blip>
          <a:stretch>
            <a:fillRect/>
          </a:stretch>
        </p:blipFill>
        <p:spPr>
          <a:xfrm>
            <a:off x="152400" y="1275325"/>
            <a:ext cx="4176260" cy="2863200"/>
          </a:xfrm>
          <a:prstGeom prst="rect">
            <a:avLst/>
          </a:prstGeom>
          <a:noFill/>
          <a:ln>
            <a:noFill/>
          </a:ln>
        </p:spPr>
      </p:pic>
      <p:pic>
        <p:nvPicPr>
          <p:cNvPr id="465" name="Google Shape;465;g2cbdbb1409f_1_5"/>
          <p:cNvPicPr preferRelativeResize="0"/>
          <p:nvPr/>
        </p:nvPicPr>
        <p:blipFill>
          <a:blip r:embed="rId4">
            <a:alphaModFix/>
          </a:blip>
          <a:stretch>
            <a:fillRect/>
          </a:stretch>
        </p:blipFill>
        <p:spPr>
          <a:xfrm>
            <a:off x="5504050" y="1275325"/>
            <a:ext cx="5977803" cy="4898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69"/>
        <p:cNvGrpSpPr/>
        <p:nvPr/>
      </p:nvGrpSpPr>
      <p:grpSpPr>
        <a:xfrm>
          <a:off x="0" y="0"/>
          <a:ext cx="0" cy="0"/>
          <a:chOff x="0" y="0"/>
          <a:chExt cx="0" cy="0"/>
        </a:xfrm>
      </p:grpSpPr>
      <p:sp>
        <p:nvSpPr>
          <p:cNvPr id="470" name="Google Shape;470;g2cbdbb1409f_1_14"/>
          <p:cNvSpPr txBox="1">
            <a:spLocks noGrp="1"/>
          </p:cNvSpPr>
          <p:nvPr>
            <p:ph type="title"/>
          </p:nvPr>
        </p:nvSpPr>
        <p:spPr>
          <a:xfrm>
            <a:off x="838200" y="365125"/>
            <a:ext cx="10515600" cy="954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Confusion Matrix with HSV+GLCM vectors</a:t>
            </a:r>
            <a:endParaRPr/>
          </a:p>
        </p:txBody>
      </p:sp>
      <p:pic>
        <p:nvPicPr>
          <p:cNvPr id="471" name="Google Shape;471;g2cbdbb1409f_1_14"/>
          <p:cNvPicPr preferRelativeResize="0"/>
          <p:nvPr/>
        </p:nvPicPr>
        <p:blipFill>
          <a:blip r:embed="rId3">
            <a:alphaModFix/>
          </a:blip>
          <a:stretch>
            <a:fillRect/>
          </a:stretch>
        </p:blipFill>
        <p:spPr>
          <a:xfrm>
            <a:off x="152400" y="1472425"/>
            <a:ext cx="6081998" cy="5233175"/>
          </a:xfrm>
          <a:prstGeom prst="rect">
            <a:avLst/>
          </a:prstGeom>
          <a:noFill/>
          <a:ln>
            <a:noFill/>
          </a:ln>
        </p:spPr>
      </p:pic>
      <p:pic>
        <p:nvPicPr>
          <p:cNvPr id="472" name="Google Shape;472;g2cbdbb1409f_1_14"/>
          <p:cNvPicPr preferRelativeResize="0"/>
          <p:nvPr/>
        </p:nvPicPr>
        <p:blipFill>
          <a:blip r:embed="rId4">
            <a:alphaModFix/>
          </a:blip>
          <a:stretch>
            <a:fillRect/>
          </a:stretch>
        </p:blipFill>
        <p:spPr>
          <a:xfrm>
            <a:off x="6386798" y="1472425"/>
            <a:ext cx="5652803" cy="48638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76"/>
        <p:cNvGrpSpPr/>
        <p:nvPr/>
      </p:nvGrpSpPr>
      <p:grpSpPr>
        <a:xfrm>
          <a:off x="0" y="0"/>
          <a:ext cx="0" cy="0"/>
          <a:chOff x="0" y="0"/>
          <a:chExt cx="0" cy="0"/>
        </a:xfrm>
      </p:grpSpPr>
      <p:sp>
        <p:nvSpPr>
          <p:cNvPr id="477" name="Google Shape;477;g2cbfc0450ca_0_5"/>
          <p:cNvSpPr txBox="1">
            <a:spLocks noGrp="1"/>
          </p:cNvSpPr>
          <p:nvPr>
            <p:ph type="title"/>
          </p:nvPr>
        </p:nvSpPr>
        <p:spPr>
          <a:xfrm>
            <a:off x="647775" y="399450"/>
            <a:ext cx="10515600" cy="757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SzPts val="990"/>
              <a:buNone/>
            </a:pPr>
            <a:r>
              <a:rPr lang="en-US">
                <a:latin typeface="Play"/>
                <a:ea typeface="Play"/>
                <a:cs typeface="Play"/>
                <a:sym typeface="Play"/>
              </a:rPr>
              <a:t>Test Evaluation </a:t>
            </a:r>
            <a:r>
              <a:rPr lang="en-US" sz="2200">
                <a:latin typeface="Play"/>
                <a:ea typeface="Play"/>
                <a:cs typeface="Play"/>
                <a:sym typeface="Play"/>
              </a:rPr>
              <a:t>with HSV and GLCM Features</a:t>
            </a:r>
            <a:endParaRPr sz="2200">
              <a:latin typeface="Play"/>
              <a:ea typeface="Play"/>
              <a:cs typeface="Play"/>
              <a:sym typeface="Play"/>
            </a:endParaRPr>
          </a:p>
        </p:txBody>
      </p:sp>
      <p:sp>
        <p:nvSpPr>
          <p:cNvPr id="478" name="Google Shape;478;g2cbfc0450ca_0_5"/>
          <p:cNvSpPr txBox="1"/>
          <p:nvPr/>
        </p:nvSpPr>
        <p:spPr>
          <a:xfrm>
            <a:off x="6688275" y="6291975"/>
            <a:ext cx="44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Play"/>
                <a:ea typeface="Play"/>
                <a:cs typeface="Play"/>
                <a:sym typeface="Play"/>
              </a:rPr>
              <a:t>Time taken for feature extraction: 0:02:50.674094</a:t>
            </a:r>
            <a:endParaRPr>
              <a:solidFill>
                <a:schemeClr val="dk1"/>
              </a:solidFill>
              <a:latin typeface="Play"/>
              <a:ea typeface="Play"/>
              <a:cs typeface="Play"/>
              <a:sym typeface="Play"/>
            </a:endParaRPr>
          </a:p>
        </p:txBody>
      </p:sp>
      <p:sp>
        <p:nvSpPr>
          <p:cNvPr id="479" name="Google Shape;479;g2cbfc0450ca_0_5"/>
          <p:cNvSpPr txBox="1"/>
          <p:nvPr/>
        </p:nvSpPr>
        <p:spPr>
          <a:xfrm>
            <a:off x="313750" y="4067700"/>
            <a:ext cx="2790000" cy="2401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Play"/>
              <a:buChar char="●"/>
            </a:pPr>
            <a:r>
              <a:rPr lang="en-US" sz="1200">
                <a:solidFill>
                  <a:schemeClr val="dk1"/>
                </a:solidFill>
                <a:latin typeface="Play"/>
                <a:ea typeface="Play"/>
                <a:cs typeface="Play"/>
                <a:sym typeface="Play"/>
              </a:rPr>
              <a:t>Best parameters for Random Forest Classifier: {'max_depth': None, 'n_estimators': 100}</a:t>
            </a:r>
            <a:endParaRPr sz="1200">
              <a:solidFill>
                <a:schemeClr val="dk1"/>
              </a:solidFill>
              <a:latin typeface="Play"/>
              <a:ea typeface="Play"/>
              <a:cs typeface="Play"/>
              <a:sym typeface="Play"/>
            </a:endParaRPr>
          </a:p>
          <a:p>
            <a:pPr marL="457200" lvl="0" indent="-304800" algn="l" rtl="0">
              <a:spcBef>
                <a:spcPts val="0"/>
              </a:spcBef>
              <a:spcAft>
                <a:spcPts val="0"/>
              </a:spcAft>
              <a:buClr>
                <a:schemeClr val="dk1"/>
              </a:buClr>
              <a:buSzPts val="1200"/>
              <a:buFont typeface="Play"/>
              <a:buChar char="●"/>
            </a:pPr>
            <a:r>
              <a:rPr lang="en-US" sz="1200">
                <a:solidFill>
                  <a:schemeClr val="dk1"/>
                </a:solidFill>
                <a:latin typeface="Play"/>
                <a:ea typeface="Play"/>
                <a:cs typeface="Play"/>
                <a:sym typeface="Play"/>
              </a:rPr>
              <a:t>Training time for Random Forest Classifier: 0:01:39.016715</a:t>
            </a:r>
            <a:endParaRPr sz="1200">
              <a:solidFill>
                <a:schemeClr val="dk1"/>
              </a:solidFill>
              <a:latin typeface="Play"/>
              <a:ea typeface="Play"/>
              <a:cs typeface="Play"/>
              <a:sym typeface="Play"/>
            </a:endParaRPr>
          </a:p>
          <a:p>
            <a:pPr marL="457200" lvl="0" indent="-304800" algn="l" rtl="0">
              <a:spcBef>
                <a:spcPts val="0"/>
              </a:spcBef>
              <a:spcAft>
                <a:spcPts val="0"/>
              </a:spcAft>
              <a:buClr>
                <a:schemeClr val="dk1"/>
              </a:buClr>
              <a:buSzPts val="1200"/>
              <a:buFont typeface="Play"/>
              <a:buChar char="●"/>
            </a:pPr>
            <a:r>
              <a:rPr lang="en-US" sz="1200">
                <a:solidFill>
                  <a:schemeClr val="dk1"/>
                </a:solidFill>
                <a:latin typeface="Play"/>
                <a:ea typeface="Play"/>
                <a:cs typeface="Play"/>
                <a:sym typeface="Play"/>
              </a:rPr>
              <a:t>Best parameters for Support Vector Machine: {'C': 10, 'kernel': 'rbf'}</a:t>
            </a:r>
            <a:endParaRPr sz="1200">
              <a:solidFill>
                <a:schemeClr val="dk1"/>
              </a:solidFill>
              <a:latin typeface="Play"/>
              <a:ea typeface="Play"/>
              <a:cs typeface="Play"/>
              <a:sym typeface="Play"/>
            </a:endParaRPr>
          </a:p>
          <a:p>
            <a:pPr marL="457200" lvl="0" indent="-304800" algn="l" rtl="0">
              <a:spcBef>
                <a:spcPts val="0"/>
              </a:spcBef>
              <a:spcAft>
                <a:spcPts val="0"/>
              </a:spcAft>
              <a:buClr>
                <a:schemeClr val="dk1"/>
              </a:buClr>
              <a:buSzPts val="1200"/>
              <a:buFont typeface="Play"/>
              <a:buChar char="●"/>
            </a:pPr>
            <a:r>
              <a:rPr lang="en-US" sz="1200">
                <a:solidFill>
                  <a:schemeClr val="dk1"/>
                </a:solidFill>
                <a:latin typeface="Play"/>
                <a:ea typeface="Play"/>
                <a:cs typeface="Play"/>
                <a:sym typeface="Play"/>
              </a:rPr>
              <a:t>Training time for Support Vector Machine: 0:00:06.575821</a:t>
            </a:r>
            <a:endParaRPr sz="1200">
              <a:solidFill>
                <a:schemeClr val="dk1"/>
              </a:solidFill>
              <a:latin typeface="Play"/>
              <a:ea typeface="Play"/>
              <a:cs typeface="Play"/>
              <a:sym typeface="Play"/>
            </a:endParaRPr>
          </a:p>
        </p:txBody>
      </p:sp>
      <p:sp>
        <p:nvSpPr>
          <p:cNvPr id="480" name="Google Shape;480;g2cbfc0450ca_0_5"/>
          <p:cNvSpPr txBox="1"/>
          <p:nvPr/>
        </p:nvSpPr>
        <p:spPr>
          <a:xfrm>
            <a:off x="3306350" y="4753550"/>
            <a:ext cx="4176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7B7B7"/>
                </a:solidFill>
                <a:latin typeface="Play"/>
                <a:ea typeface="Play"/>
                <a:cs typeface="Play"/>
                <a:sym typeface="Play"/>
              </a:rPr>
              <a:t>Random Forest Classifier</a:t>
            </a:r>
            <a:endParaRPr sz="1200">
              <a:solidFill>
                <a:srgbClr val="B7B7B7"/>
              </a:solidFill>
              <a:latin typeface="Play"/>
              <a:ea typeface="Play"/>
              <a:cs typeface="Play"/>
              <a:sym typeface="Play"/>
            </a:endParaRPr>
          </a:p>
          <a:p>
            <a:pPr marL="0" lvl="0" indent="0" algn="l" rtl="0">
              <a:spcBef>
                <a:spcPts val="0"/>
              </a:spcBef>
              <a:spcAft>
                <a:spcPts val="0"/>
              </a:spcAft>
              <a:buNone/>
            </a:pPr>
            <a:endParaRPr sz="1200">
              <a:solidFill>
                <a:schemeClr val="dk1"/>
              </a:solidFill>
              <a:latin typeface="Play"/>
              <a:ea typeface="Play"/>
              <a:cs typeface="Play"/>
              <a:sym typeface="Play"/>
            </a:endParaRPr>
          </a:p>
          <a:p>
            <a:pPr marL="0" lvl="0" indent="0" algn="l" rtl="0">
              <a:spcBef>
                <a:spcPts val="0"/>
              </a:spcBef>
              <a:spcAft>
                <a:spcPts val="0"/>
              </a:spcAft>
              <a:buNone/>
            </a:pPr>
            <a:r>
              <a:rPr lang="en-US" sz="1200">
                <a:solidFill>
                  <a:schemeClr val="dk1"/>
                </a:solidFill>
                <a:latin typeface="Play"/>
                <a:ea typeface="Play"/>
                <a:cs typeface="Play"/>
                <a:sym typeface="Play"/>
              </a:rPr>
              <a:t>Train Accuracy: 1.0</a:t>
            </a:r>
            <a:endParaRPr sz="1200">
              <a:solidFill>
                <a:schemeClr val="dk1"/>
              </a:solidFill>
              <a:latin typeface="Play"/>
              <a:ea typeface="Play"/>
              <a:cs typeface="Play"/>
              <a:sym typeface="Play"/>
            </a:endParaRPr>
          </a:p>
          <a:p>
            <a:pPr marL="0" lvl="0" indent="0" algn="l" rtl="0">
              <a:spcBef>
                <a:spcPts val="0"/>
              </a:spcBef>
              <a:spcAft>
                <a:spcPts val="0"/>
              </a:spcAft>
              <a:buNone/>
            </a:pPr>
            <a:r>
              <a:rPr lang="en-US" sz="1200">
                <a:solidFill>
                  <a:schemeClr val="dk1"/>
                </a:solidFill>
                <a:latin typeface="Play"/>
                <a:ea typeface="Play"/>
                <a:cs typeface="Play"/>
                <a:sym typeface="Play"/>
              </a:rPr>
              <a:t>Validation Accuracy: </a:t>
            </a:r>
            <a:r>
              <a:rPr lang="en-US" sz="1200">
                <a:solidFill>
                  <a:schemeClr val="dk1"/>
                </a:solidFill>
                <a:highlight>
                  <a:srgbClr val="38761D"/>
                </a:highlight>
                <a:latin typeface="Play"/>
                <a:ea typeface="Play"/>
                <a:cs typeface="Play"/>
                <a:sym typeface="Play"/>
              </a:rPr>
              <a:t>0.9781113195747342</a:t>
            </a:r>
            <a:endParaRPr sz="1200">
              <a:solidFill>
                <a:schemeClr val="dk1"/>
              </a:solidFill>
              <a:highlight>
                <a:srgbClr val="38761D"/>
              </a:highlight>
              <a:latin typeface="Play"/>
              <a:ea typeface="Play"/>
              <a:cs typeface="Play"/>
              <a:sym typeface="Play"/>
            </a:endParaRPr>
          </a:p>
        </p:txBody>
      </p:sp>
      <p:pic>
        <p:nvPicPr>
          <p:cNvPr id="481" name="Google Shape;481;g2cbfc0450ca_0_5"/>
          <p:cNvPicPr preferRelativeResize="0"/>
          <p:nvPr/>
        </p:nvPicPr>
        <p:blipFill>
          <a:blip r:embed="rId3">
            <a:alphaModFix/>
          </a:blip>
          <a:stretch>
            <a:fillRect/>
          </a:stretch>
        </p:blipFill>
        <p:spPr>
          <a:xfrm>
            <a:off x="836600" y="1275325"/>
            <a:ext cx="4176260" cy="2863200"/>
          </a:xfrm>
          <a:prstGeom prst="rect">
            <a:avLst/>
          </a:prstGeom>
          <a:noFill/>
          <a:ln>
            <a:noFill/>
          </a:ln>
        </p:spPr>
      </p:pic>
      <p:pic>
        <p:nvPicPr>
          <p:cNvPr id="482" name="Google Shape;482;g2cbfc0450ca_0_5"/>
          <p:cNvPicPr preferRelativeResize="0"/>
          <p:nvPr/>
        </p:nvPicPr>
        <p:blipFill>
          <a:blip r:embed="rId4">
            <a:alphaModFix/>
          </a:blip>
          <a:stretch>
            <a:fillRect/>
          </a:stretch>
        </p:blipFill>
        <p:spPr>
          <a:xfrm>
            <a:off x="5969975" y="1275325"/>
            <a:ext cx="5977803" cy="4898575"/>
          </a:xfrm>
          <a:prstGeom prst="rect">
            <a:avLst/>
          </a:prstGeom>
          <a:noFill/>
          <a:ln>
            <a:noFill/>
          </a:ln>
        </p:spPr>
      </p:pic>
      <p:sp>
        <p:nvSpPr>
          <p:cNvPr id="483" name="Google Shape;483;g2cbfc0450ca_0_5"/>
          <p:cNvSpPr txBox="1"/>
          <p:nvPr/>
        </p:nvSpPr>
        <p:spPr>
          <a:xfrm>
            <a:off x="3103850" y="5768775"/>
            <a:ext cx="3188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7B7B7"/>
                </a:solidFill>
                <a:latin typeface="Play"/>
                <a:ea typeface="Play"/>
                <a:cs typeface="Play"/>
                <a:sym typeface="Play"/>
              </a:rPr>
              <a:t>Support Vector Machine</a:t>
            </a:r>
            <a:endParaRPr sz="1200">
              <a:solidFill>
                <a:srgbClr val="B7B7B7"/>
              </a:solidFill>
              <a:latin typeface="Play"/>
              <a:ea typeface="Play"/>
              <a:cs typeface="Play"/>
              <a:sym typeface="Play"/>
            </a:endParaRPr>
          </a:p>
          <a:p>
            <a:pPr marL="0" lvl="0" indent="0" algn="l" rtl="0">
              <a:spcBef>
                <a:spcPts val="0"/>
              </a:spcBef>
              <a:spcAft>
                <a:spcPts val="0"/>
              </a:spcAft>
              <a:buNone/>
            </a:pPr>
            <a:endParaRPr sz="1200">
              <a:solidFill>
                <a:schemeClr val="dk1"/>
              </a:solidFill>
              <a:latin typeface="Play"/>
              <a:ea typeface="Play"/>
              <a:cs typeface="Play"/>
              <a:sym typeface="Play"/>
            </a:endParaRPr>
          </a:p>
          <a:p>
            <a:pPr marL="0" lvl="0" indent="0" algn="l" rtl="0">
              <a:spcBef>
                <a:spcPts val="0"/>
              </a:spcBef>
              <a:spcAft>
                <a:spcPts val="0"/>
              </a:spcAft>
              <a:buNone/>
            </a:pPr>
            <a:r>
              <a:rPr lang="en-US" sz="1200">
                <a:solidFill>
                  <a:schemeClr val="dk1"/>
                </a:solidFill>
                <a:latin typeface="Play"/>
                <a:ea typeface="Play"/>
                <a:cs typeface="Play"/>
                <a:sym typeface="Play"/>
              </a:rPr>
              <a:t>Train Accuracy: 0.9972911023129819</a:t>
            </a:r>
            <a:endParaRPr sz="1200">
              <a:solidFill>
                <a:schemeClr val="dk1"/>
              </a:solidFill>
              <a:latin typeface="Play"/>
              <a:ea typeface="Play"/>
              <a:cs typeface="Play"/>
              <a:sym typeface="Play"/>
            </a:endParaRPr>
          </a:p>
          <a:p>
            <a:pPr marL="0" lvl="0" indent="0" algn="l" rtl="0">
              <a:spcBef>
                <a:spcPts val="0"/>
              </a:spcBef>
              <a:spcAft>
                <a:spcPts val="0"/>
              </a:spcAft>
              <a:buNone/>
            </a:pPr>
            <a:r>
              <a:rPr lang="en-US" sz="1200">
                <a:solidFill>
                  <a:schemeClr val="dk1"/>
                </a:solidFill>
                <a:latin typeface="Play"/>
                <a:ea typeface="Play"/>
                <a:cs typeface="Play"/>
                <a:sym typeface="Play"/>
              </a:rPr>
              <a:t>Validation Accuracy: </a:t>
            </a:r>
            <a:r>
              <a:rPr lang="en-US" sz="1200">
                <a:solidFill>
                  <a:schemeClr val="dk1"/>
                </a:solidFill>
                <a:highlight>
                  <a:srgbClr val="38761D"/>
                </a:highlight>
                <a:latin typeface="Play"/>
                <a:ea typeface="Play"/>
                <a:cs typeface="Play"/>
                <a:sym typeface="Play"/>
              </a:rPr>
              <a:t>0.9912445278298937</a:t>
            </a:r>
            <a:endParaRPr sz="1200">
              <a:solidFill>
                <a:schemeClr val="dk1"/>
              </a:solidFill>
              <a:highlight>
                <a:srgbClr val="38761D"/>
              </a:highlight>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cbf2d9463b_0_58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Approach</a:t>
            </a:r>
            <a:endParaRPr>
              <a:latin typeface="Play"/>
              <a:ea typeface="Play"/>
              <a:cs typeface="Play"/>
              <a:sym typeface="Play"/>
            </a:endParaRPr>
          </a:p>
        </p:txBody>
      </p:sp>
      <p:pic>
        <p:nvPicPr>
          <p:cNvPr id="95" name="Google Shape;95;g2cbf2d9463b_0_588"/>
          <p:cNvPicPr preferRelativeResize="0"/>
          <p:nvPr/>
        </p:nvPicPr>
        <p:blipFill>
          <a:blip r:embed="rId3">
            <a:alphaModFix/>
          </a:blip>
          <a:stretch>
            <a:fillRect/>
          </a:stretch>
        </p:blipFill>
        <p:spPr>
          <a:xfrm>
            <a:off x="228600" y="1551850"/>
            <a:ext cx="11683873" cy="5077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838200" y="3167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latin typeface="Play"/>
                <a:ea typeface="Play"/>
                <a:cs typeface="Play"/>
                <a:sym typeface="Play"/>
              </a:rPr>
              <a:t>Extracted Features</a:t>
            </a:r>
            <a:endParaRPr>
              <a:latin typeface="Play"/>
              <a:ea typeface="Play"/>
              <a:cs typeface="Play"/>
              <a:sym typeface="Play"/>
            </a:endParaRPr>
          </a:p>
        </p:txBody>
      </p:sp>
      <p:sp>
        <p:nvSpPr>
          <p:cNvPr id="101" name="Google Shape;101;p7"/>
          <p:cNvSpPr txBox="1">
            <a:spLocks noGrp="1"/>
          </p:cNvSpPr>
          <p:nvPr>
            <p:ph type="body" idx="1"/>
          </p:nvPr>
        </p:nvSpPr>
        <p:spPr>
          <a:xfrm>
            <a:off x="838200" y="1642450"/>
            <a:ext cx="10515600" cy="4880100"/>
          </a:xfrm>
          <a:prstGeom prst="rect">
            <a:avLst/>
          </a:prstGeom>
          <a:noFill/>
          <a:ln>
            <a:noFill/>
          </a:ln>
        </p:spPr>
        <p:txBody>
          <a:bodyPr spcFirstLastPara="1" wrap="square" lIns="91425" tIns="45700" rIns="91425" bIns="45700" anchor="t" anchorCtr="0">
            <a:normAutofit/>
          </a:bodyPr>
          <a:lstStyle/>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Each image represented by 1412 features</a:t>
            </a:r>
            <a:endParaRPr sz="2200">
              <a:latin typeface="Play"/>
              <a:ea typeface="Play"/>
              <a:cs typeface="Play"/>
              <a:sym typeface="Play"/>
            </a:endParaRPr>
          </a:p>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Mean and standard deviation of each red, green, and blue channel</a:t>
            </a:r>
            <a:endParaRPr sz="2200">
              <a:latin typeface="Play"/>
              <a:ea typeface="Play"/>
              <a:cs typeface="Play"/>
              <a:sym typeface="Play"/>
            </a:endParaRPr>
          </a:p>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Histogram of HSV values</a:t>
            </a:r>
            <a:endParaRPr sz="2200">
              <a:latin typeface="Play"/>
              <a:ea typeface="Play"/>
              <a:cs typeface="Play"/>
              <a:sym typeface="Play"/>
            </a:endParaRPr>
          </a:p>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Flattened HOG values</a:t>
            </a:r>
            <a:endParaRPr sz="2200">
              <a:latin typeface="Play"/>
              <a:ea typeface="Play"/>
              <a:cs typeface="Play"/>
              <a:sym typeface="Play"/>
            </a:endParaRPr>
          </a:p>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Mean GLCM values</a:t>
            </a:r>
            <a:endParaRPr sz="2200">
              <a:latin typeface="Play"/>
              <a:ea typeface="Play"/>
              <a:cs typeface="Play"/>
              <a:sym typeface="Play"/>
            </a:endParaRPr>
          </a:p>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Frequency spectrum histograms</a:t>
            </a:r>
            <a:endParaRPr sz="2200">
              <a:latin typeface="Play"/>
              <a:ea typeface="Play"/>
              <a:cs typeface="Play"/>
              <a:sym typeface="Play"/>
            </a:endParaRPr>
          </a:p>
          <a:p>
            <a:pPr marL="457200" lvl="0" indent="-368300" algn="l" rtl="0">
              <a:lnSpc>
                <a:spcPct val="115000"/>
              </a:lnSpc>
              <a:spcBef>
                <a:spcPts val="0"/>
              </a:spcBef>
              <a:spcAft>
                <a:spcPts val="0"/>
              </a:spcAft>
              <a:buSzPts val="2200"/>
              <a:buFont typeface="Play"/>
              <a:buChar char="●"/>
            </a:pPr>
            <a:r>
              <a:rPr lang="en-US" sz="2200">
                <a:latin typeface="Play"/>
                <a:ea typeface="Play"/>
                <a:cs typeface="Play"/>
                <a:sym typeface="Play"/>
              </a:rPr>
              <a:t>SIFT features with Bag of Visual Words applied</a:t>
            </a:r>
            <a:endParaRPr sz="2200">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2cbf2d9463b_0_59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Color Features</a:t>
            </a:r>
            <a:endParaRPr>
              <a:latin typeface="Play"/>
              <a:ea typeface="Play"/>
              <a:cs typeface="Play"/>
              <a:sym typeface="Play"/>
            </a:endParaRPr>
          </a:p>
        </p:txBody>
      </p:sp>
      <p:sp>
        <p:nvSpPr>
          <p:cNvPr id="107" name="Google Shape;107;g2cbf2d9463b_0_595"/>
          <p:cNvSpPr txBox="1">
            <a:spLocks noGrp="1"/>
          </p:cNvSpPr>
          <p:nvPr>
            <p:ph type="body" idx="1"/>
          </p:nvPr>
        </p:nvSpPr>
        <p:spPr>
          <a:xfrm>
            <a:off x="838200" y="1539325"/>
            <a:ext cx="10515600" cy="3214800"/>
          </a:xfrm>
          <a:prstGeom prst="rect">
            <a:avLst/>
          </a:prstGeom>
        </p:spPr>
        <p:txBody>
          <a:bodyPr spcFirstLastPara="1" wrap="square" lIns="91425" tIns="45700" rIns="91425" bIns="45700" anchor="t" anchorCtr="0">
            <a:normAutofit fontScale="92500" lnSpcReduction="20000"/>
          </a:bodyPr>
          <a:lstStyle/>
          <a:p>
            <a:pPr marL="457200" lvl="0" indent="-334327" algn="l" rtl="0">
              <a:lnSpc>
                <a:spcPct val="80000"/>
              </a:lnSpc>
              <a:spcBef>
                <a:spcPts val="0"/>
              </a:spcBef>
              <a:spcAft>
                <a:spcPts val="0"/>
              </a:spcAft>
              <a:buSzPct val="66666"/>
              <a:buChar char="●"/>
            </a:pPr>
            <a:r>
              <a:rPr lang="en-US" sz="2700">
                <a:latin typeface="Play"/>
                <a:ea typeface="Play"/>
                <a:cs typeface="Play"/>
                <a:sym typeface="Play"/>
              </a:rPr>
              <a:t>RGB</a:t>
            </a:r>
            <a:endParaRPr sz="1800">
              <a:latin typeface="Arial"/>
              <a:ea typeface="Arial"/>
              <a:cs typeface="Arial"/>
              <a:sym typeface="Arial"/>
            </a:endParaRPr>
          </a:p>
          <a:p>
            <a:pPr marL="914400" lvl="1" indent="-334327" algn="l" rtl="0">
              <a:lnSpc>
                <a:spcPct val="80000"/>
              </a:lnSpc>
              <a:spcBef>
                <a:spcPts val="0"/>
              </a:spcBef>
              <a:spcAft>
                <a:spcPts val="0"/>
              </a:spcAft>
              <a:buSzPct val="94736"/>
              <a:buChar char="○"/>
            </a:pPr>
            <a:r>
              <a:rPr lang="en-US" sz="1900">
                <a:latin typeface="Play"/>
                <a:ea typeface="Play"/>
                <a:cs typeface="Play"/>
                <a:sym typeface="Play"/>
              </a:rPr>
              <a:t>Raw RGB color channel data were presumed useful during visual inspection of image classes</a:t>
            </a:r>
            <a:endParaRPr sz="1800">
              <a:latin typeface="Arial"/>
              <a:ea typeface="Arial"/>
              <a:cs typeface="Arial"/>
              <a:sym typeface="Arial"/>
            </a:endParaRPr>
          </a:p>
          <a:p>
            <a:pPr marL="914400" lvl="1" indent="-334327" algn="l" rtl="0">
              <a:lnSpc>
                <a:spcPct val="80000"/>
              </a:lnSpc>
              <a:spcBef>
                <a:spcPts val="0"/>
              </a:spcBef>
              <a:spcAft>
                <a:spcPts val="0"/>
              </a:spcAft>
              <a:buSzPct val="94736"/>
              <a:buChar char="○"/>
            </a:pPr>
            <a:r>
              <a:rPr lang="en-US" sz="1900">
                <a:latin typeface="Play"/>
                <a:ea typeface="Play"/>
                <a:cs typeface="Play"/>
                <a:sym typeface="Play"/>
              </a:rPr>
              <a:t>Simple statistics (mean and standard deviation) were computed for each color channel of an image</a:t>
            </a:r>
            <a:endParaRPr sz="1800">
              <a:latin typeface="Arial"/>
              <a:ea typeface="Arial"/>
              <a:cs typeface="Arial"/>
              <a:sym typeface="Arial"/>
            </a:endParaRPr>
          </a:p>
          <a:p>
            <a:pPr marL="914400" lvl="1" indent="-334327" algn="l" rtl="0">
              <a:lnSpc>
                <a:spcPct val="80000"/>
              </a:lnSpc>
              <a:spcBef>
                <a:spcPts val="0"/>
              </a:spcBef>
              <a:spcAft>
                <a:spcPts val="0"/>
              </a:spcAft>
              <a:buSzPct val="94736"/>
              <a:buChar char="○"/>
            </a:pPr>
            <a:r>
              <a:rPr lang="en-US" sz="1900">
                <a:latin typeface="Play"/>
                <a:ea typeface="Play"/>
                <a:cs typeface="Play"/>
                <a:sym typeface="Play"/>
              </a:rPr>
              <a:t>Each image had 6 RGB features</a:t>
            </a:r>
            <a:endParaRPr sz="1800">
              <a:latin typeface="Arial"/>
              <a:ea typeface="Arial"/>
              <a:cs typeface="Arial"/>
              <a:sym typeface="Arial"/>
            </a:endParaRPr>
          </a:p>
          <a:p>
            <a:pPr marL="457200" lvl="0" indent="-334327" algn="l" rtl="0">
              <a:lnSpc>
                <a:spcPct val="80000"/>
              </a:lnSpc>
              <a:spcBef>
                <a:spcPts val="0"/>
              </a:spcBef>
              <a:spcAft>
                <a:spcPts val="0"/>
              </a:spcAft>
              <a:buSzPct val="66666"/>
              <a:buChar char="●"/>
            </a:pPr>
            <a:r>
              <a:rPr lang="en-US" sz="2700">
                <a:latin typeface="Play"/>
                <a:ea typeface="Play"/>
                <a:cs typeface="Play"/>
                <a:sym typeface="Play"/>
              </a:rPr>
              <a:t>HSV</a:t>
            </a:r>
            <a:endParaRPr sz="1800">
              <a:latin typeface="Arial"/>
              <a:ea typeface="Arial"/>
              <a:cs typeface="Arial"/>
              <a:sym typeface="Arial"/>
            </a:endParaRPr>
          </a:p>
          <a:p>
            <a:pPr marL="914400" lvl="1" indent="-334327" algn="l" rtl="0">
              <a:lnSpc>
                <a:spcPct val="80000"/>
              </a:lnSpc>
              <a:spcBef>
                <a:spcPts val="0"/>
              </a:spcBef>
              <a:spcAft>
                <a:spcPts val="0"/>
              </a:spcAft>
              <a:buSzPct val="94736"/>
              <a:buChar char="○"/>
            </a:pPr>
            <a:r>
              <a:rPr lang="en-US" sz="1900">
                <a:latin typeface="Play"/>
                <a:ea typeface="Play"/>
                <a:cs typeface="Play"/>
                <a:sym typeface="Play"/>
              </a:rPr>
              <a:t>Hue, saturation, and value distributions were presumed useful when computing mean histograms for each class</a:t>
            </a:r>
            <a:endParaRPr sz="1800">
              <a:latin typeface="Arial"/>
              <a:ea typeface="Arial"/>
              <a:cs typeface="Arial"/>
              <a:sym typeface="Arial"/>
            </a:endParaRPr>
          </a:p>
          <a:p>
            <a:pPr marL="914400" lvl="1" indent="-334327" algn="l" rtl="0">
              <a:lnSpc>
                <a:spcPct val="80000"/>
              </a:lnSpc>
              <a:spcBef>
                <a:spcPts val="0"/>
              </a:spcBef>
              <a:spcAft>
                <a:spcPts val="0"/>
              </a:spcAft>
              <a:buSzPct val="94736"/>
              <a:buChar char="○"/>
            </a:pPr>
            <a:r>
              <a:rPr lang="en-US" sz="1900">
                <a:latin typeface="Play"/>
                <a:ea typeface="Play"/>
                <a:cs typeface="Play"/>
                <a:sym typeface="Play"/>
              </a:rPr>
              <a:t>Histograms for each image were consistently binned to determine an approximation to the HSV distribution</a:t>
            </a:r>
            <a:endParaRPr>
              <a:latin typeface="Play"/>
              <a:ea typeface="Play"/>
              <a:cs typeface="Play"/>
              <a:sym typeface="Play"/>
            </a:endParaRPr>
          </a:p>
          <a:p>
            <a:pPr marL="914400" lvl="1" indent="-334327" algn="l" rtl="0">
              <a:lnSpc>
                <a:spcPct val="80000"/>
              </a:lnSpc>
              <a:spcBef>
                <a:spcPts val="0"/>
              </a:spcBef>
              <a:spcAft>
                <a:spcPts val="0"/>
              </a:spcAft>
              <a:buSzPct val="94736"/>
              <a:buChar char="○"/>
            </a:pPr>
            <a:r>
              <a:rPr lang="en-US" sz="1900">
                <a:latin typeface="Play"/>
                <a:ea typeface="Play"/>
                <a:cs typeface="Play"/>
                <a:sym typeface="Play"/>
              </a:rPr>
              <a:t>Each image had </a:t>
            </a:r>
            <a:r>
              <a:rPr lang="en-US">
                <a:latin typeface="Play"/>
                <a:ea typeface="Play"/>
                <a:cs typeface="Play"/>
                <a:sym typeface="Play"/>
              </a:rPr>
              <a:t>7</a:t>
            </a:r>
            <a:r>
              <a:rPr lang="en-US" sz="1900">
                <a:latin typeface="Play"/>
                <a:ea typeface="Play"/>
                <a:cs typeface="Play"/>
                <a:sym typeface="Play"/>
              </a:rPr>
              <a:t>5 HSV features</a:t>
            </a:r>
            <a:endParaRPr sz="1900">
              <a:latin typeface="Play"/>
              <a:ea typeface="Play"/>
              <a:cs typeface="Play"/>
              <a:sym typeface="Play"/>
            </a:endParaRPr>
          </a:p>
          <a:p>
            <a:pPr marL="0" lvl="0" indent="0" algn="l" rtl="0">
              <a:spcBef>
                <a:spcPts val="1000"/>
              </a:spcBef>
              <a:spcAft>
                <a:spcPts val="1600"/>
              </a:spcAft>
              <a:buNone/>
            </a:pPr>
            <a:endParaRPr sz="2200">
              <a:latin typeface="Play"/>
              <a:ea typeface="Play"/>
              <a:cs typeface="Play"/>
              <a:sym typeface="Play"/>
            </a:endParaRPr>
          </a:p>
        </p:txBody>
      </p:sp>
      <p:pic>
        <p:nvPicPr>
          <p:cNvPr id="108" name="Google Shape;108;g2cbf2d9463b_0_595"/>
          <p:cNvPicPr preferRelativeResize="0"/>
          <p:nvPr/>
        </p:nvPicPr>
        <p:blipFill>
          <a:blip r:embed="rId3">
            <a:alphaModFix/>
          </a:blip>
          <a:stretch>
            <a:fillRect/>
          </a:stretch>
        </p:blipFill>
        <p:spPr>
          <a:xfrm>
            <a:off x="2079100" y="4370600"/>
            <a:ext cx="8677449" cy="237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cbf2d9463b_0_60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Orientation and Texture Features</a:t>
            </a:r>
            <a:endParaRPr>
              <a:latin typeface="Play"/>
              <a:ea typeface="Play"/>
              <a:cs typeface="Play"/>
              <a:sym typeface="Play"/>
            </a:endParaRPr>
          </a:p>
        </p:txBody>
      </p:sp>
      <p:sp>
        <p:nvSpPr>
          <p:cNvPr id="114" name="Google Shape;114;g2cbf2d9463b_0_600"/>
          <p:cNvSpPr txBox="1">
            <a:spLocks noGrp="1"/>
          </p:cNvSpPr>
          <p:nvPr>
            <p:ph type="body" idx="1"/>
          </p:nvPr>
        </p:nvSpPr>
        <p:spPr>
          <a:xfrm>
            <a:off x="838200" y="1825625"/>
            <a:ext cx="6667800" cy="4351200"/>
          </a:xfrm>
          <a:prstGeom prst="rect">
            <a:avLst/>
          </a:prstGeom>
        </p:spPr>
        <p:txBody>
          <a:bodyPr spcFirstLastPara="1" wrap="square" lIns="91425" tIns="45700" rIns="91425" bIns="45700" anchor="t" anchorCtr="0">
            <a:normAutofit lnSpcReduction="20000"/>
          </a:bodyPr>
          <a:lstStyle/>
          <a:p>
            <a:pPr marL="457200" lvl="0" indent="-342900" algn="l" rtl="0">
              <a:lnSpc>
                <a:spcPct val="80000"/>
              </a:lnSpc>
              <a:spcBef>
                <a:spcPts val="0"/>
              </a:spcBef>
              <a:spcAft>
                <a:spcPts val="0"/>
              </a:spcAft>
              <a:buSzPts val="1800"/>
              <a:buChar char="●"/>
            </a:pPr>
            <a:r>
              <a:rPr lang="en-US" sz="2700">
                <a:latin typeface="Play"/>
                <a:ea typeface="Play"/>
                <a:cs typeface="Play"/>
                <a:sym typeface="Play"/>
              </a:rPr>
              <a:t>Histogram of Orientation Gradients (HOG)</a:t>
            </a:r>
            <a:endParaRPr sz="1800">
              <a:latin typeface="Arial"/>
              <a:ea typeface="Arial"/>
              <a:cs typeface="Arial"/>
              <a:sym typeface="Arial"/>
            </a:endParaRPr>
          </a:p>
          <a:p>
            <a:pPr marL="914400" lvl="1" indent="-342900" algn="l" rtl="0">
              <a:lnSpc>
                <a:spcPct val="80000"/>
              </a:lnSpc>
              <a:spcBef>
                <a:spcPts val="0"/>
              </a:spcBef>
              <a:spcAft>
                <a:spcPts val="0"/>
              </a:spcAft>
              <a:buSzPts val="1800"/>
              <a:buChar char="○"/>
            </a:pPr>
            <a:r>
              <a:rPr lang="en-US" sz="1900">
                <a:latin typeface="Play"/>
                <a:ea typeface="Play"/>
                <a:cs typeface="Play"/>
                <a:sym typeface="Play"/>
              </a:rPr>
              <a:t>The distribution of gradient orientations is a useful descriptor for local shape and edge information</a:t>
            </a:r>
            <a:endParaRPr sz="1800">
              <a:latin typeface="Arial"/>
              <a:ea typeface="Arial"/>
              <a:cs typeface="Arial"/>
              <a:sym typeface="Arial"/>
            </a:endParaRPr>
          </a:p>
          <a:p>
            <a:pPr marL="914400" lvl="1" indent="-342900" algn="l" rtl="0">
              <a:lnSpc>
                <a:spcPct val="80000"/>
              </a:lnSpc>
              <a:spcBef>
                <a:spcPts val="0"/>
              </a:spcBef>
              <a:spcAft>
                <a:spcPts val="0"/>
              </a:spcAft>
              <a:buSzPts val="1800"/>
              <a:buChar char="○"/>
            </a:pPr>
            <a:r>
              <a:rPr lang="en-US" sz="1900">
                <a:latin typeface="Play"/>
                <a:ea typeface="Play"/>
                <a:cs typeface="Play"/>
                <a:sym typeface="Play"/>
              </a:rPr>
              <a:t>Images were converted to grayscale and a 32x32 patch was used to compute HOG features</a:t>
            </a:r>
            <a:endParaRPr sz="1800">
              <a:latin typeface="Arial"/>
              <a:ea typeface="Arial"/>
              <a:cs typeface="Arial"/>
              <a:sym typeface="Arial"/>
            </a:endParaRPr>
          </a:p>
          <a:p>
            <a:pPr marL="914400" lvl="1" indent="-342900" algn="l" rtl="0">
              <a:lnSpc>
                <a:spcPct val="80000"/>
              </a:lnSpc>
              <a:spcBef>
                <a:spcPts val="0"/>
              </a:spcBef>
              <a:spcAft>
                <a:spcPts val="0"/>
              </a:spcAft>
              <a:buSzPts val="1800"/>
              <a:buChar char="○"/>
            </a:pPr>
            <a:r>
              <a:rPr lang="en-US" sz="1900">
                <a:latin typeface="Play"/>
                <a:ea typeface="Play"/>
                <a:cs typeface="Play"/>
                <a:sym typeface="Play"/>
              </a:rPr>
              <a:t>Each image had 1296 HOG features</a:t>
            </a:r>
            <a:endParaRPr sz="1900">
              <a:latin typeface="Play"/>
              <a:ea typeface="Play"/>
              <a:cs typeface="Play"/>
              <a:sym typeface="Play"/>
            </a:endParaRPr>
          </a:p>
          <a:p>
            <a:pPr marL="457200" lvl="0" indent="0" algn="l" rtl="0">
              <a:lnSpc>
                <a:spcPct val="80000"/>
              </a:lnSpc>
              <a:spcBef>
                <a:spcPts val="0"/>
              </a:spcBef>
              <a:spcAft>
                <a:spcPts val="0"/>
              </a:spcAft>
              <a:buNone/>
            </a:pPr>
            <a:endParaRPr sz="1800">
              <a:latin typeface="Arial"/>
              <a:ea typeface="Arial"/>
              <a:cs typeface="Arial"/>
              <a:sym typeface="Arial"/>
            </a:endParaRPr>
          </a:p>
          <a:p>
            <a:pPr marL="457200" lvl="0" indent="-342900" algn="l" rtl="0">
              <a:lnSpc>
                <a:spcPct val="80000"/>
              </a:lnSpc>
              <a:spcBef>
                <a:spcPts val="0"/>
              </a:spcBef>
              <a:spcAft>
                <a:spcPts val="0"/>
              </a:spcAft>
              <a:buSzPts val="1800"/>
              <a:buChar char="●"/>
            </a:pPr>
            <a:r>
              <a:rPr lang="en-US" sz="2700">
                <a:latin typeface="Play"/>
                <a:ea typeface="Play"/>
                <a:cs typeface="Play"/>
                <a:sym typeface="Play"/>
              </a:rPr>
              <a:t>Gray-level co-occurrence matrices (GLCM)</a:t>
            </a:r>
            <a:endParaRPr sz="1800">
              <a:latin typeface="Arial"/>
              <a:ea typeface="Arial"/>
              <a:cs typeface="Arial"/>
              <a:sym typeface="Arial"/>
            </a:endParaRPr>
          </a:p>
          <a:p>
            <a:pPr marL="914400" lvl="1" indent="-342900" algn="l" rtl="0">
              <a:lnSpc>
                <a:spcPct val="80000"/>
              </a:lnSpc>
              <a:spcBef>
                <a:spcPts val="0"/>
              </a:spcBef>
              <a:spcAft>
                <a:spcPts val="0"/>
              </a:spcAft>
              <a:buSzPts val="1800"/>
              <a:buChar char="○"/>
            </a:pPr>
            <a:r>
              <a:rPr lang="en-US" sz="1900">
                <a:latin typeface="Play"/>
                <a:ea typeface="Play"/>
                <a:cs typeface="Play"/>
                <a:sym typeface="Play"/>
              </a:rPr>
              <a:t>Textural qualities are determined by measuring the frequency of co-occurring pixel intensities</a:t>
            </a:r>
            <a:endParaRPr sz="1800">
              <a:latin typeface="Arial"/>
              <a:ea typeface="Arial"/>
              <a:cs typeface="Arial"/>
              <a:sym typeface="Arial"/>
            </a:endParaRPr>
          </a:p>
          <a:p>
            <a:pPr marL="914400" lvl="1" indent="-342900" algn="l" rtl="0">
              <a:lnSpc>
                <a:spcPct val="80000"/>
              </a:lnSpc>
              <a:spcBef>
                <a:spcPts val="0"/>
              </a:spcBef>
              <a:spcAft>
                <a:spcPts val="0"/>
              </a:spcAft>
              <a:buSzPts val="1800"/>
              <a:buChar char="○"/>
            </a:pPr>
            <a:r>
              <a:rPr lang="en-US" sz="1900">
                <a:latin typeface="Play"/>
                <a:ea typeface="Play"/>
                <a:cs typeface="Play"/>
                <a:sym typeface="Play"/>
              </a:rPr>
              <a:t>Images were converted to grayscale then the mean of each GLCM metric was computed given a fixed pixel-offset at 4 angles</a:t>
            </a:r>
            <a:endParaRPr sz="1800">
              <a:latin typeface="Arial"/>
              <a:ea typeface="Arial"/>
              <a:cs typeface="Arial"/>
              <a:sym typeface="Arial"/>
            </a:endParaRPr>
          </a:p>
          <a:p>
            <a:pPr marL="914400" lvl="1" indent="-342900" algn="l" rtl="0">
              <a:lnSpc>
                <a:spcPct val="80000"/>
              </a:lnSpc>
              <a:spcBef>
                <a:spcPts val="0"/>
              </a:spcBef>
              <a:spcAft>
                <a:spcPts val="0"/>
              </a:spcAft>
              <a:buSzPts val="1800"/>
              <a:buChar char="○"/>
            </a:pPr>
            <a:r>
              <a:rPr lang="en-US" sz="1900">
                <a:latin typeface="Play"/>
                <a:ea typeface="Play"/>
                <a:cs typeface="Play"/>
                <a:sym typeface="Play"/>
              </a:rPr>
              <a:t>Each image had 5 GLCM features</a:t>
            </a:r>
            <a:endParaRPr sz="2200">
              <a:latin typeface="Play"/>
              <a:ea typeface="Play"/>
              <a:cs typeface="Play"/>
              <a:sym typeface="Play"/>
            </a:endParaRPr>
          </a:p>
        </p:txBody>
      </p:sp>
      <p:pic>
        <p:nvPicPr>
          <p:cNvPr id="115" name="Google Shape;115;g2cbf2d9463b_0_600"/>
          <p:cNvPicPr preferRelativeResize="0"/>
          <p:nvPr/>
        </p:nvPicPr>
        <p:blipFill>
          <a:blip r:embed="rId3">
            <a:alphaModFix/>
          </a:blip>
          <a:stretch>
            <a:fillRect/>
          </a:stretch>
        </p:blipFill>
        <p:spPr>
          <a:xfrm>
            <a:off x="7956838" y="4104551"/>
            <a:ext cx="3866100" cy="2556200"/>
          </a:xfrm>
          <a:prstGeom prst="rect">
            <a:avLst/>
          </a:prstGeom>
          <a:noFill/>
          <a:ln>
            <a:noFill/>
          </a:ln>
        </p:spPr>
      </p:pic>
      <p:pic>
        <p:nvPicPr>
          <p:cNvPr id="116" name="Google Shape;116;g2cbf2d9463b_0_600"/>
          <p:cNvPicPr preferRelativeResize="0"/>
          <p:nvPr/>
        </p:nvPicPr>
        <p:blipFill>
          <a:blip r:embed="rId4">
            <a:alphaModFix/>
          </a:blip>
          <a:stretch>
            <a:fillRect/>
          </a:stretch>
        </p:blipFill>
        <p:spPr>
          <a:xfrm>
            <a:off x="8419988" y="1371175"/>
            <a:ext cx="2939775" cy="2665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2cc0134df67_0_6"/>
          <p:cNvSpPr txBox="1">
            <a:spLocks noGrp="1"/>
          </p:cNvSpPr>
          <p:nvPr>
            <p:ph type="title"/>
          </p:nvPr>
        </p:nvSpPr>
        <p:spPr>
          <a:xfrm>
            <a:off x="838200" y="808025"/>
            <a:ext cx="10515600" cy="66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Play"/>
                <a:ea typeface="Play"/>
                <a:cs typeface="Play"/>
                <a:sym typeface="Play"/>
              </a:rPr>
              <a:t>Spatial Frequency Distribution</a:t>
            </a:r>
            <a:endParaRPr>
              <a:latin typeface="Play"/>
              <a:ea typeface="Play"/>
              <a:cs typeface="Play"/>
              <a:sym typeface="Play"/>
            </a:endParaRPr>
          </a:p>
        </p:txBody>
      </p:sp>
      <p:sp>
        <p:nvSpPr>
          <p:cNvPr id="122" name="Google Shape;122;g2cc0134df67_0_6"/>
          <p:cNvSpPr txBox="1">
            <a:spLocks noGrp="1"/>
          </p:cNvSpPr>
          <p:nvPr>
            <p:ph type="body" idx="1"/>
          </p:nvPr>
        </p:nvSpPr>
        <p:spPr>
          <a:xfrm>
            <a:off x="838200" y="1771550"/>
            <a:ext cx="10515600" cy="4692900"/>
          </a:xfrm>
          <a:prstGeom prst="rect">
            <a:avLst/>
          </a:prstGeom>
        </p:spPr>
        <p:txBody>
          <a:bodyPr spcFirstLastPara="1" wrap="square" lIns="91425" tIns="45700" rIns="91425" bIns="45700" anchor="t" anchorCtr="0">
            <a:normAutofit/>
          </a:bodyPr>
          <a:lstStyle/>
          <a:p>
            <a:pPr marL="457200" lvl="0" indent="-374650" algn="just" rtl="0">
              <a:lnSpc>
                <a:spcPct val="115000"/>
              </a:lnSpc>
              <a:spcBef>
                <a:spcPts val="1000"/>
              </a:spcBef>
              <a:spcAft>
                <a:spcPts val="0"/>
              </a:spcAft>
              <a:buSzPts val="2300"/>
              <a:buFont typeface="Play"/>
              <a:buChar char="●"/>
            </a:pPr>
            <a:r>
              <a:rPr lang="en-US" sz="2300">
                <a:latin typeface="Play"/>
                <a:ea typeface="Play"/>
                <a:cs typeface="Play"/>
                <a:sym typeface="Play"/>
              </a:rPr>
              <a:t>Distribution of spatial frequencies vary between images of different classes</a:t>
            </a:r>
            <a:endParaRPr sz="2300">
              <a:latin typeface="Play"/>
              <a:ea typeface="Play"/>
              <a:cs typeface="Play"/>
              <a:sym typeface="Play"/>
            </a:endParaRPr>
          </a:p>
          <a:p>
            <a:pPr marL="457200" lvl="0" indent="-374650" algn="just" rtl="0">
              <a:lnSpc>
                <a:spcPct val="115000"/>
              </a:lnSpc>
              <a:spcBef>
                <a:spcPts val="0"/>
              </a:spcBef>
              <a:spcAft>
                <a:spcPts val="0"/>
              </a:spcAft>
              <a:buSzPts val="2300"/>
              <a:buFont typeface="Play"/>
              <a:buChar char="●"/>
            </a:pPr>
            <a:r>
              <a:rPr lang="en-US" sz="2300">
                <a:latin typeface="Play"/>
                <a:ea typeface="Play"/>
                <a:cs typeface="Play"/>
                <a:sym typeface="Play"/>
              </a:rPr>
              <a:t>Feature extraction in frequency domain is relatively time-efficient; for about 4500 images, extraction takes &lt; 25 seconds</a:t>
            </a:r>
            <a:endParaRPr sz="2300">
              <a:latin typeface="Play"/>
              <a:ea typeface="Play"/>
              <a:cs typeface="Play"/>
              <a:sym typeface="Play"/>
            </a:endParaRPr>
          </a:p>
          <a:p>
            <a:pPr marL="457200" lvl="0" indent="-374650" algn="just" rtl="0">
              <a:lnSpc>
                <a:spcPct val="115000"/>
              </a:lnSpc>
              <a:spcBef>
                <a:spcPts val="0"/>
              </a:spcBef>
              <a:spcAft>
                <a:spcPts val="0"/>
              </a:spcAft>
              <a:buSzPts val="2300"/>
              <a:buFont typeface="Play"/>
              <a:buChar char="●"/>
            </a:pPr>
            <a:r>
              <a:rPr lang="en-US" sz="2300">
                <a:latin typeface="Play"/>
                <a:ea typeface="Play"/>
                <a:cs typeface="Play"/>
                <a:sym typeface="Play"/>
              </a:rPr>
              <a:t>The distribution of spatial frequencies can be leveraged as </a:t>
            </a:r>
            <a:r>
              <a:rPr lang="en-US" sz="2300" b="1">
                <a:latin typeface="Play"/>
                <a:ea typeface="Play"/>
                <a:cs typeface="Play"/>
                <a:sym typeface="Play"/>
              </a:rPr>
              <a:t>feature vectors</a:t>
            </a:r>
            <a:r>
              <a:rPr lang="en-US" sz="2300">
                <a:latin typeface="Play"/>
                <a:ea typeface="Play"/>
                <a:cs typeface="Play"/>
                <a:sym typeface="Play"/>
              </a:rPr>
              <a:t> in image classification</a:t>
            </a:r>
            <a:endParaRPr sz="2300">
              <a:latin typeface="Play"/>
              <a:ea typeface="Play"/>
              <a:cs typeface="Play"/>
              <a:sym typeface="Play"/>
            </a:endParaRPr>
          </a:p>
          <a:p>
            <a:pPr marL="457200" lvl="0" indent="-374650" algn="just" rtl="0">
              <a:lnSpc>
                <a:spcPct val="115000"/>
              </a:lnSpc>
              <a:spcBef>
                <a:spcPts val="0"/>
              </a:spcBef>
              <a:spcAft>
                <a:spcPts val="0"/>
              </a:spcAft>
              <a:buSzPts val="2300"/>
              <a:buFont typeface="Play"/>
              <a:buChar char="●"/>
            </a:pPr>
            <a:r>
              <a:rPr lang="en-US" sz="2300">
                <a:latin typeface="Play"/>
                <a:ea typeface="Play"/>
                <a:cs typeface="Play"/>
                <a:sym typeface="Play"/>
              </a:rPr>
              <a:t>We ‘bin’ the frequency distribution into 25 bins</a:t>
            </a:r>
            <a:endParaRPr sz="2300">
              <a:latin typeface="Play"/>
              <a:ea typeface="Play"/>
              <a:cs typeface="Play"/>
              <a:sym typeface="Play"/>
            </a:endParaRPr>
          </a:p>
          <a:p>
            <a:pPr marL="457200" lvl="0" indent="-374650" algn="just" rtl="0">
              <a:lnSpc>
                <a:spcPct val="115000"/>
              </a:lnSpc>
              <a:spcBef>
                <a:spcPts val="0"/>
              </a:spcBef>
              <a:spcAft>
                <a:spcPts val="0"/>
              </a:spcAft>
              <a:buSzPts val="2300"/>
              <a:buFont typeface="Play"/>
              <a:buChar char="●"/>
            </a:pPr>
            <a:r>
              <a:rPr lang="en-US" sz="2300">
                <a:latin typeface="Play"/>
                <a:ea typeface="Play"/>
                <a:cs typeface="Play"/>
                <a:sym typeface="Play"/>
              </a:rPr>
              <a:t>Observations:</a:t>
            </a:r>
            <a:endParaRPr sz="2300">
              <a:latin typeface="Play"/>
              <a:ea typeface="Play"/>
              <a:cs typeface="Play"/>
              <a:sym typeface="Play"/>
            </a:endParaRPr>
          </a:p>
          <a:p>
            <a:pPr marL="914400" lvl="1" indent="-352425" algn="just" rtl="0">
              <a:lnSpc>
                <a:spcPct val="115000"/>
              </a:lnSpc>
              <a:spcBef>
                <a:spcPts val="0"/>
              </a:spcBef>
              <a:spcAft>
                <a:spcPts val="0"/>
              </a:spcAft>
              <a:buSzPts val="1950"/>
              <a:buFont typeface="Play"/>
              <a:buChar char="○"/>
            </a:pPr>
            <a:r>
              <a:rPr lang="en-US" sz="1950">
                <a:latin typeface="Play"/>
                <a:ea typeface="Play"/>
                <a:cs typeface="Play"/>
                <a:sym typeface="Play"/>
              </a:rPr>
              <a:t>PCA on this feature vector yields &lt; 10 components</a:t>
            </a:r>
            <a:endParaRPr sz="1950">
              <a:latin typeface="Play"/>
              <a:ea typeface="Play"/>
              <a:cs typeface="Play"/>
              <a:sym typeface="Play"/>
            </a:endParaRPr>
          </a:p>
          <a:p>
            <a:pPr marL="914400" lvl="1" indent="-352425" algn="just" rtl="0">
              <a:lnSpc>
                <a:spcPct val="115000"/>
              </a:lnSpc>
              <a:spcBef>
                <a:spcPts val="0"/>
              </a:spcBef>
              <a:spcAft>
                <a:spcPts val="0"/>
              </a:spcAft>
              <a:buSzPts val="1950"/>
              <a:buFont typeface="Play"/>
              <a:buChar char="○"/>
            </a:pPr>
            <a:r>
              <a:rPr lang="en-US" sz="1950">
                <a:latin typeface="Play"/>
                <a:ea typeface="Play"/>
                <a:cs typeface="Play"/>
                <a:sym typeface="Play"/>
              </a:rPr>
              <a:t>Training time for this feature vectors is small (&lt; 70 seconds)</a:t>
            </a:r>
            <a:endParaRPr sz="1950">
              <a:latin typeface="Play"/>
              <a:ea typeface="Play"/>
              <a:cs typeface="Play"/>
              <a:sym typeface="Play"/>
            </a:endParaRPr>
          </a:p>
          <a:p>
            <a:pPr marL="914400" lvl="1" indent="-352425" algn="just" rtl="0">
              <a:lnSpc>
                <a:spcPct val="115000"/>
              </a:lnSpc>
              <a:spcBef>
                <a:spcPts val="0"/>
              </a:spcBef>
              <a:spcAft>
                <a:spcPts val="0"/>
              </a:spcAft>
              <a:buSzPts val="1950"/>
              <a:buFont typeface="Play"/>
              <a:buChar char="○"/>
            </a:pPr>
            <a:r>
              <a:rPr lang="en-US" sz="1950">
                <a:latin typeface="Play"/>
                <a:ea typeface="Play"/>
                <a:cs typeface="Play"/>
                <a:sym typeface="Play"/>
              </a:rPr>
              <a:t>Accuracy is between 85 - 87 % on this validation dataset</a:t>
            </a:r>
            <a:endParaRPr sz="1950">
              <a:latin typeface="Play"/>
              <a:ea typeface="Play"/>
              <a:cs typeface="Play"/>
              <a:sym typeface="Play"/>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3520</Words>
  <Application>Microsoft Office PowerPoint</Application>
  <PresentationFormat>Widescreen</PresentationFormat>
  <Paragraphs>517</Paragraphs>
  <Slides>47</Slides>
  <Notes>47</Notes>
  <HiddenSlides>28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Roboto</vt:lpstr>
      <vt:lpstr>Arial</vt:lpstr>
      <vt:lpstr>Play</vt:lpstr>
      <vt:lpstr>Roboto Slab</vt:lpstr>
      <vt:lpstr>Nunito</vt:lpstr>
      <vt:lpstr>Marina</vt:lpstr>
      <vt:lpstr>Terrain Classification with  Satellite Imagery</vt:lpstr>
      <vt:lpstr>New Content</vt:lpstr>
      <vt:lpstr>Agenda</vt:lpstr>
      <vt:lpstr>Image Dataset</vt:lpstr>
      <vt:lpstr>Approach</vt:lpstr>
      <vt:lpstr>Extracted Features</vt:lpstr>
      <vt:lpstr>Color Features</vt:lpstr>
      <vt:lpstr>Orientation and Texture Features</vt:lpstr>
      <vt:lpstr>Spatial Frequency Distribution</vt:lpstr>
      <vt:lpstr>Spatial Frequency Spectrum</vt:lpstr>
      <vt:lpstr>SIFT (Scale-Invariant Feature Transform)</vt:lpstr>
      <vt:lpstr>SIFT Features</vt:lpstr>
      <vt:lpstr>PCA and tSNE</vt:lpstr>
      <vt:lpstr>PCA, tSNE with HSV vectors</vt:lpstr>
      <vt:lpstr>Classifiers</vt:lpstr>
      <vt:lpstr>Model Optimization</vt:lpstr>
      <vt:lpstr>Accuracy vs Efficiency</vt:lpstr>
      <vt:lpstr>Test Evaluation</vt:lpstr>
      <vt:lpstr>Test Evaluation</vt:lpstr>
      <vt:lpstr>Example Misclassifications</vt:lpstr>
      <vt:lpstr>Summary</vt:lpstr>
      <vt:lpstr>Thank you!</vt:lpstr>
      <vt:lpstr>Old Content</vt:lpstr>
      <vt:lpstr>Image Preprocessing</vt:lpstr>
      <vt:lpstr>Data Pipeline</vt:lpstr>
      <vt:lpstr>EDA RGB and L*a*b* channel distributions</vt:lpstr>
      <vt:lpstr>EDA HOG Features</vt:lpstr>
      <vt:lpstr>EDA Fourier Transforms </vt:lpstr>
      <vt:lpstr>EDA Scale Invariant Feature Transform</vt:lpstr>
      <vt:lpstr>PCA plot</vt:lpstr>
      <vt:lpstr>PCA, tSNE with FreqSpectrum vectors</vt:lpstr>
      <vt:lpstr>Confusion Matrix with FreqSpectrum vectors</vt:lpstr>
      <vt:lpstr>PCA, tSNE with SIFT vectors</vt:lpstr>
      <vt:lpstr>Confusion Matrix with SIFT vectors</vt:lpstr>
      <vt:lpstr>PCA, tSNE with GLCM vectors</vt:lpstr>
      <vt:lpstr>Confusion Matrix with GLCM vectors</vt:lpstr>
      <vt:lpstr>PCA, tSNE with HOG vectors</vt:lpstr>
      <vt:lpstr>Confusion Matrix with HOG vectors</vt:lpstr>
      <vt:lpstr>PCA, tSNE with HSV vectors</vt:lpstr>
      <vt:lpstr>Confusion Matrix with HSV vectors</vt:lpstr>
      <vt:lpstr>PCA, tSNE with RGB vectors</vt:lpstr>
      <vt:lpstr>Confusion Matrix with RGB vectors</vt:lpstr>
      <vt:lpstr>PCA, tSNE with All vectors</vt:lpstr>
      <vt:lpstr>Confusion Matrix with All vectors</vt:lpstr>
      <vt:lpstr>PCA, tSNE with HSV+GLCM vectors</vt:lpstr>
      <vt:lpstr>Confusion Matrix with HSV+GLCM vectors</vt:lpstr>
      <vt:lpstr>Test Evaluation with HSV and GLCM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Terrain Classification with  Satellite Imagery</dc:title>
  <dc:creator>J. Spencer Morris</dc:creator>
  <cp:lastModifiedBy>J. Spencer Morris</cp:lastModifiedBy>
  <cp:revision>1</cp:revision>
  <dcterms:created xsi:type="dcterms:W3CDTF">2024-03-17T18:58:29Z</dcterms:created>
  <dcterms:modified xsi:type="dcterms:W3CDTF">2024-04-18T17:38:09Z</dcterms:modified>
</cp:coreProperties>
</file>